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MediaPro Medium" charset="1" panose="00000600000000000000"/>
      <p:regular r:id="rId36"/>
    </p:embeddedFont>
    <p:embeddedFont>
      <p:font typeface="Arimo Bold" charset="1" panose="020B0704020202020204"/>
      <p:regular r:id="rId37"/>
    </p:embeddedFont>
    <p:embeddedFont>
      <p:font typeface="MediaPro" charset="1" panose="00000500000000000000"/>
      <p:regular r:id="rId38"/>
    </p:embeddedFont>
    <p:embeddedFont>
      <p:font typeface="Glacial Indifference Bold" charset="1" panose="00000800000000000000"/>
      <p:regular r:id="rId39"/>
    </p:embeddedFont>
    <p:embeddedFont>
      <p:font typeface="Glacial Indifference" charset="1" panose="00000000000000000000"/>
      <p:regular r:id="rId40"/>
    </p:embeddedFont>
    <p:embeddedFont>
      <p:font typeface="Arimo" charset="1" panose="020B0604020202020204"/>
      <p:regular r:id="rId41"/>
    </p:embeddedFont>
    <p:embeddedFont>
      <p:font typeface="Canva Sans" charset="1" panose="020B0503030501040103"/>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15" Target="../media/image48.png" Type="http://schemas.openxmlformats.org/officeDocument/2006/relationships/image"/><Relationship Id="rId16" Target="../media/image49.svg" Type="http://schemas.openxmlformats.org/officeDocument/2006/relationships/image"/><Relationship Id="rId17" Target="../media/image50.png" Type="http://schemas.openxmlformats.org/officeDocument/2006/relationships/image"/><Relationship Id="rId18" Target="../media/image51.png" Type="http://schemas.openxmlformats.org/officeDocument/2006/relationships/image"/><Relationship Id="rId19" Target="../media/image52.svg" Type="http://schemas.openxmlformats.org/officeDocument/2006/relationships/image"/><Relationship Id="rId2" Target="../media/image7.png" Type="http://schemas.openxmlformats.org/officeDocument/2006/relationships/image"/><Relationship Id="rId20" Target="../media/image53.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7.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4.jpeg" Type="http://schemas.openxmlformats.org/officeDocument/2006/relationships/image"/><Relationship Id="rId6" Target="../media/VAGp687hya4.mp4" Type="http://schemas.openxmlformats.org/officeDocument/2006/relationships/video"/><Relationship Id="rId7" Target="../media/VAGp687hya4.mp4" Type="http://schemas.microsoft.com/office/2007/relationships/media"/></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5.jpeg" Type="http://schemas.openxmlformats.org/officeDocument/2006/relationships/image"/><Relationship Id="rId6" Target="../media/VAGp69VGCfQ.mp4" Type="http://schemas.openxmlformats.org/officeDocument/2006/relationships/video"/><Relationship Id="rId7" Target="../media/VAGp69VGCfQ.mp4" Type="http://schemas.microsoft.com/office/2007/relationships/media"/></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6.jpeg" Type="http://schemas.openxmlformats.org/officeDocument/2006/relationships/image"/><Relationship Id="rId6" Target="../media/VAGp6x_bhNc.mp4" Type="http://schemas.openxmlformats.org/officeDocument/2006/relationships/video"/><Relationship Id="rId7" Target="../media/VAGp6x_bhNc.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7.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2" Target="../media/image7.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3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BE8"/>
        </a:solidFill>
      </p:bgPr>
    </p:bg>
    <p:spTree>
      <p:nvGrpSpPr>
        <p:cNvPr id="1" name=""/>
        <p:cNvGrpSpPr/>
        <p:nvPr/>
      </p:nvGrpSpPr>
      <p:grpSpPr>
        <a:xfrm>
          <a:off x="0" y="0"/>
          <a:ext cx="0" cy="0"/>
          <a:chOff x="0" y="0"/>
          <a:chExt cx="0" cy="0"/>
        </a:xfrm>
      </p:grpSpPr>
      <p:sp>
        <p:nvSpPr>
          <p:cNvPr name="Freeform 2" id="2"/>
          <p:cNvSpPr/>
          <p:nvPr/>
        </p:nvSpPr>
        <p:spPr>
          <a:xfrm flipH="false" flipV="false" rot="0">
            <a:off x="12038755" y="7873329"/>
            <a:ext cx="6398823" cy="6398823"/>
          </a:xfrm>
          <a:custGeom>
            <a:avLst/>
            <a:gdLst/>
            <a:ahLst/>
            <a:cxnLst/>
            <a:rect r="r" b="b" t="t" l="l"/>
            <a:pathLst>
              <a:path h="6398823" w="6398823">
                <a:moveTo>
                  <a:pt x="0" y="0"/>
                </a:moveTo>
                <a:lnTo>
                  <a:pt x="6398823" y="0"/>
                </a:lnTo>
                <a:lnTo>
                  <a:pt x="6398823" y="6398823"/>
                </a:lnTo>
                <a:lnTo>
                  <a:pt x="0" y="63988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36817" y="-5220865"/>
            <a:ext cx="21043804" cy="6686961"/>
            <a:chOff x="0" y="0"/>
            <a:chExt cx="4725106" cy="1501468"/>
          </a:xfrm>
        </p:grpSpPr>
        <p:sp>
          <p:nvSpPr>
            <p:cNvPr name="Freeform 4" id="4"/>
            <p:cNvSpPr/>
            <p:nvPr/>
          </p:nvSpPr>
          <p:spPr>
            <a:xfrm flipH="false" flipV="false" rot="0">
              <a:off x="0" y="0"/>
              <a:ext cx="4725106" cy="1501468"/>
            </a:xfrm>
            <a:custGeom>
              <a:avLst/>
              <a:gdLst/>
              <a:ahLst/>
              <a:cxnLst/>
              <a:rect r="r" b="b" t="t" l="l"/>
              <a:pathLst>
                <a:path h="1501468" w="4725106">
                  <a:moveTo>
                    <a:pt x="0" y="0"/>
                  </a:moveTo>
                  <a:lnTo>
                    <a:pt x="4725106" y="0"/>
                  </a:lnTo>
                  <a:lnTo>
                    <a:pt x="4725106" y="1501468"/>
                  </a:lnTo>
                  <a:lnTo>
                    <a:pt x="0" y="1501468"/>
                  </a:lnTo>
                  <a:close/>
                </a:path>
              </a:pathLst>
            </a:custGeom>
            <a:solidFill>
              <a:srgbClr val="DD6444">
                <a:alpha val="67843"/>
              </a:srgbClr>
            </a:solidFill>
          </p:spPr>
        </p:sp>
        <p:sp>
          <p:nvSpPr>
            <p:cNvPr name="TextBox 5" id="5"/>
            <p:cNvSpPr txBox="true"/>
            <p:nvPr/>
          </p:nvSpPr>
          <p:spPr>
            <a:xfrm>
              <a:off x="0" y="-38100"/>
              <a:ext cx="4725106" cy="153956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258292" y="-2235772"/>
            <a:ext cx="14573984" cy="12533626"/>
            <a:chOff x="0" y="0"/>
            <a:chExt cx="6350000" cy="5461000"/>
          </a:xfrm>
        </p:grpSpPr>
        <p:sp>
          <p:nvSpPr>
            <p:cNvPr name="Freeform 7" id="7"/>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4"/>
              <a:stretch>
                <a:fillRect l="0" t="-1226" r="0" b="-11353"/>
              </a:stretch>
            </a:blipFill>
          </p:spPr>
        </p:sp>
      </p:grpSp>
      <p:grpSp>
        <p:nvGrpSpPr>
          <p:cNvPr name="Group 8" id="8"/>
          <p:cNvGrpSpPr/>
          <p:nvPr/>
        </p:nvGrpSpPr>
        <p:grpSpPr>
          <a:xfrm rot="-72590">
            <a:off x="-6479685" y="-2355159"/>
            <a:ext cx="15016770" cy="13495436"/>
            <a:chOff x="0" y="0"/>
            <a:chExt cx="805908" cy="724263"/>
          </a:xfrm>
        </p:grpSpPr>
        <p:sp>
          <p:nvSpPr>
            <p:cNvPr name="Freeform 9" id="9"/>
            <p:cNvSpPr/>
            <p:nvPr/>
          </p:nvSpPr>
          <p:spPr>
            <a:xfrm flipH="false" flipV="false" rot="0">
              <a:off x="0" y="0"/>
              <a:ext cx="805908" cy="724263"/>
            </a:xfrm>
            <a:custGeom>
              <a:avLst/>
              <a:gdLst/>
              <a:ahLst/>
              <a:cxnLst/>
              <a:rect r="r" b="b" t="t" l="l"/>
              <a:pathLst>
                <a:path h="724263" w="805908">
                  <a:moveTo>
                    <a:pt x="402954" y="0"/>
                  </a:moveTo>
                  <a:lnTo>
                    <a:pt x="805908" y="724263"/>
                  </a:lnTo>
                  <a:lnTo>
                    <a:pt x="0" y="724263"/>
                  </a:lnTo>
                  <a:lnTo>
                    <a:pt x="402954" y="0"/>
                  </a:lnTo>
                  <a:close/>
                </a:path>
              </a:pathLst>
            </a:custGeom>
            <a:solidFill>
              <a:srgbClr val="DD6444">
                <a:alpha val="43922"/>
              </a:srgbClr>
            </a:solidFill>
          </p:spPr>
        </p:sp>
        <p:sp>
          <p:nvSpPr>
            <p:cNvPr name="TextBox 10" id="10"/>
            <p:cNvSpPr txBox="true"/>
            <p:nvPr/>
          </p:nvSpPr>
          <p:spPr>
            <a:xfrm>
              <a:off x="125923" y="279115"/>
              <a:ext cx="554062" cy="393415"/>
            </a:xfrm>
            <a:prstGeom prst="rect">
              <a:avLst/>
            </a:prstGeom>
          </p:spPr>
          <p:txBody>
            <a:bodyPr anchor="ctr" rtlCol="false" tIns="50800" lIns="50800" bIns="50800" rIns="50800"/>
            <a:lstStyle/>
            <a:p>
              <a:pPr algn="ctr">
                <a:lnSpc>
                  <a:spcPts val="3080"/>
                </a:lnSpc>
              </a:pPr>
            </a:p>
          </p:txBody>
        </p:sp>
      </p:grpSp>
      <p:sp>
        <p:nvSpPr>
          <p:cNvPr name="Freeform 11" id="11"/>
          <p:cNvSpPr/>
          <p:nvPr/>
        </p:nvSpPr>
        <p:spPr>
          <a:xfrm flipH="false" flipV="false" rot="0">
            <a:off x="13481986" y="7185024"/>
            <a:ext cx="3512361" cy="3112830"/>
          </a:xfrm>
          <a:custGeom>
            <a:avLst/>
            <a:gdLst/>
            <a:ahLst/>
            <a:cxnLst/>
            <a:rect r="r" b="b" t="t" l="l"/>
            <a:pathLst>
              <a:path h="3112830" w="3512361">
                <a:moveTo>
                  <a:pt x="0" y="0"/>
                </a:moveTo>
                <a:lnTo>
                  <a:pt x="3512361" y="0"/>
                </a:lnTo>
                <a:lnTo>
                  <a:pt x="3512361" y="3112830"/>
                </a:lnTo>
                <a:lnTo>
                  <a:pt x="0" y="3112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1363038" y="208075"/>
            <a:ext cx="999739" cy="999739"/>
          </a:xfrm>
          <a:custGeom>
            <a:avLst/>
            <a:gdLst/>
            <a:ahLst/>
            <a:cxnLst/>
            <a:rect r="r" b="b" t="t" l="l"/>
            <a:pathLst>
              <a:path h="999739" w="999739">
                <a:moveTo>
                  <a:pt x="0" y="0"/>
                </a:moveTo>
                <a:lnTo>
                  <a:pt x="999739" y="0"/>
                </a:lnTo>
                <a:lnTo>
                  <a:pt x="999739" y="999739"/>
                </a:lnTo>
                <a:lnTo>
                  <a:pt x="0" y="999739"/>
                </a:lnTo>
                <a:lnTo>
                  <a:pt x="0" y="0"/>
                </a:lnTo>
                <a:close/>
              </a:path>
            </a:pathLst>
          </a:custGeom>
          <a:blipFill>
            <a:blip r:embed="rId7"/>
            <a:stretch>
              <a:fillRect l="0" t="0" r="0" b="0"/>
            </a:stretch>
          </a:blipFill>
        </p:spPr>
      </p:sp>
      <p:sp>
        <p:nvSpPr>
          <p:cNvPr name="TextBox 13" id="13"/>
          <p:cNvSpPr txBox="true"/>
          <p:nvPr/>
        </p:nvSpPr>
        <p:spPr>
          <a:xfrm rot="0">
            <a:off x="5404795" y="1969883"/>
            <a:ext cx="5821795" cy="1710924"/>
          </a:xfrm>
          <a:prstGeom prst="rect">
            <a:avLst/>
          </a:prstGeom>
        </p:spPr>
        <p:txBody>
          <a:bodyPr anchor="t" rtlCol="false" tIns="0" lIns="0" bIns="0" rIns="0">
            <a:spAutoFit/>
          </a:bodyPr>
          <a:lstStyle/>
          <a:p>
            <a:pPr algn="l">
              <a:lnSpc>
                <a:spcPts val="13622"/>
              </a:lnSpc>
            </a:pPr>
            <a:r>
              <a:rPr lang="en-US" sz="10726" b="true">
                <a:solidFill>
                  <a:srgbClr val="231F20"/>
                </a:solidFill>
                <a:latin typeface="MediaPro Medium"/>
                <a:ea typeface="MediaPro Medium"/>
                <a:cs typeface="MediaPro Medium"/>
                <a:sym typeface="MediaPro Medium"/>
              </a:rPr>
              <a:t>CoZone:</a:t>
            </a:r>
          </a:p>
        </p:txBody>
      </p:sp>
      <p:sp>
        <p:nvSpPr>
          <p:cNvPr name="TextBox 14" id="14"/>
          <p:cNvSpPr txBox="true"/>
          <p:nvPr/>
        </p:nvSpPr>
        <p:spPr>
          <a:xfrm rot="0">
            <a:off x="5489932" y="3442683"/>
            <a:ext cx="12612014" cy="1947439"/>
          </a:xfrm>
          <a:prstGeom prst="rect">
            <a:avLst/>
          </a:prstGeom>
        </p:spPr>
        <p:txBody>
          <a:bodyPr anchor="t" rtlCol="false" tIns="0" lIns="0" bIns="0" rIns="0">
            <a:spAutoFit/>
          </a:bodyPr>
          <a:lstStyle/>
          <a:p>
            <a:pPr algn="l">
              <a:lnSpc>
                <a:spcPts val="7828"/>
              </a:lnSpc>
            </a:pPr>
            <a:r>
              <a:rPr lang="en-US" sz="4715" b="true">
                <a:solidFill>
                  <a:srgbClr val="DD6444"/>
                </a:solidFill>
                <a:latin typeface="Arimo Bold"/>
                <a:ea typeface="Arimo Bold"/>
                <a:cs typeface="Arimo Bold"/>
                <a:sym typeface="Arimo Bold"/>
              </a:rPr>
              <a:t>ENHANCING COWORKING SPACE ACCESS WITH WEB-BASED RESERVATION SYSTEM</a:t>
            </a:r>
          </a:p>
        </p:txBody>
      </p:sp>
      <p:sp>
        <p:nvSpPr>
          <p:cNvPr name="TextBox 15" id="15"/>
          <p:cNvSpPr txBox="true"/>
          <p:nvPr/>
        </p:nvSpPr>
        <p:spPr>
          <a:xfrm rot="0">
            <a:off x="10692653" y="257219"/>
            <a:ext cx="9091028" cy="950595"/>
          </a:xfrm>
          <a:prstGeom prst="rect">
            <a:avLst/>
          </a:prstGeom>
        </p:spPr>
        <p:txBody>
          <a:bodyPr anchor="t" rtlCol="false" tIns="0" lIns="0" bIns="0" rIns="0">
            <a:spAutoFit/>
          </a:bodyPr>
          <a:lstStyle/>
          <a:p>
            <a:pPr algn="ctr">
              <a:lnSpc>
                <a:spcPts val="3780"/>
              </a:lnSpc>
            </a:pPr>
            <a:r>
              <a:rPr lang="en-US" b="true" sz="2700">
                <a:solidFill>
                  <a:srgbClr val="000000"/>
                </a:solidFill>
                <a:latin typeface="Arimo Bold"/>
                <a:ea typeface="Arimo Bold"/>
                <a:cs typeface="Arimo Bold"/>
                <a:sym typeface="Arimo Bold"/>
              </a:rPr>
              <a:t>TECHNOLOGICAL UNIVERSITY </a:t>
            </a:r>
          </a:p>
          <a:p>
            <a:pPr algn="ctr">
              <a:lnSpc>
                <a:spcPts val="3780"/>
              </a:lnSpc>
              <a:spcBef>
                <a:spcPct val="0"/>
              </a:spcBef>
            </a:pPr>
            <a:r>
              <a:rPr lang="en-US" b="true" sz="2700">
                <a:solidFill>
                  <a:srgbClr val="000000"/>
                </a:solidFill>
                <a:latin typeface="Arimo Bold"/>
                <a:ea typeface="Arimo Bold"/>
                <a:cs typeface="Arimo Bold"/>
                <a:sym typeface="Arimo Bold"/>
              </a:rPr>
              <a:t>OF THE PHILIPPINES - MANILA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20280" y="1297089"/>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sp>
        <p:nvSpPr>
          <p:cNvPr name="TextBox 6" id="6"/>
          <p:cNvSpPr txBox="true"/>
          <p:nvPr/>
        </p:nvSpPr>
        <p:spPr>
          <a:xfrm rot="0">
            <a:off x="1106175" y="1335189"/>
            <a:ext cx="4116181"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DATA</a:t>
            </a:r>
          </a:p>
        </p:txBody>
      </p:sp>
      <p:graphicFrame>
        <p:nvGraphicFramePr>
          <p:cNvPr name="Table 7" id="7"/>
          <p:cNvGraphicFramePr>
            <a:graphicFrameLocks noGrp="true"/>
          </p:cNvGraphicFramePr>
          <p:nvPr/>
        </p:nvGraphicFramePr>
        <p:xfrm>
          <a:off x="9638036" y="3317086"/>
          <a:ext cx="7621264" cy="4318517"/>
        </p:xfrm>
        <a:graphic>
          <a:graphicData uri="http://schemas.openxmlformats.org/drawingml/2006/table">
            <a:tbl>
              <a:tblPr/>
              <a:tblGrid>
                <a:gridCol w="1529114"/>
                <a:gridCol w="6092149"/>
              </a:tblGrid>
              <a:tr h="1037856">
                <a:tc>
                  <a:txBody>
                    <a:bodyPr anchor="t" rtlCol="false"/>
                    <a:lstStyle/>
                    <a:p>
                      <a:pPr algn="ctr">
                        <a:lnSpc>
                          <a:spcPts val="3639"/>
                        </a:lnSpc>
                        <a:defRPr/>
                      </a:pPr>
                      <a:r>
                        <a:rPr lang="en-US" sz="2599">
                          <a:solidFill>
                            <a:srgbClr val="FFFFFF"/>
                          </a:solidFill>
                          <a:latin typeface="MediaPro"/>
                          <a:ea typeface="MediaPro"/>
                          <a:cs typeface="MediaPro"/>
                          <a:sym typeface="MediaPro"/>
                        </a:rPr>
                        <a:t>SPRINT 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640"/>
                        </a:lnSpc>
                        <a:defRPr/>
                      </a:pPr>
                      <a:r>
                        <a:rPr lang="en-US" sz="2600">
                          <a:solidFill>
                            <a:srgbClr val="000000"/>
                          </a:solidFill>
                          <a:latin typeface="MediaPro"/>
                          <a:ea typeface="MediaPro"/>
                          <a:cs typeface="MediaPro"/>
                          <a:sym typeface="MediaPro"/>
                        </a:rPr>
                        <a:t>Requirement analysis and UI design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E6"/>
                    </a:solidFill>
                  </a:tcPr>
                </a:tc>
              </a:tr>
              <a:tr h="1093553">
                <a:tc>
                  <a:txBody>
                    <a:bodyPr anchor="t" rtlCol="false"/>
                    <a:lstStyle/>
                    <a:p>
                      <a:pPr algn="ctr">
                        <a:lnSpc>
                          <a:spcPts val="3640"/>
                        </a:lnSpc>
                        <a:defRPr/>
                      </a:pPr>
                      <a:r>
                        <a:rPr lang="en-US" sz="2600">
                          <a:solidFill>
                            <a:srgbClr val="FFFFFF"/>
                          </a:solidFill>
                          <a:latin typeface="MediaPro"/>
                          <a:ea typeface="MediaPro"/>
                          <a:cs typeface="MediaPro"/>
                          <a:sym typeface="MediaPro"/>
                        </a:rPr>
                        <a:t>SPRINT 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640"/>
                        </a:lnSpc>
                        <a:defRPr/>
                      </a:pPr>
                      <a:r>
                        <a:rPr lang="en-US" sz="2600">
                          <a:solidFill>
                            <a:srgbClr val="FE7559"/>
                          </a:solidFill>
                          <a:latin typeface="MediaPro"/>
                          <a:ea typeface="MediaPro"/>
                          <a:cs typeface="MediaPro"/>
                          <a:sym typeface="MediaPro"/>
                        </a:rPr>
                        <a:t>Client</a:t>
                      </a:r>
                      <a:r>
                        <a:rPr lang="en-US" sz="2600">
                          <a:solidFill>
                            <a:srgbClr val="000000"/>
                          </a:solidFill>
                          <a:latin typeface="MediaPro"/>
                          <a:ea typeface="MediaPro"/>
                          <a:cs typeface="MediaPro"/>
                          <a:sym typeface="MediaPro"/>
                        </a:rPr>
                        <a:t>-side features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E6"/>
                    </a:solidFill>
                  </a:tcPr>
                </a:tc>
              </a:tr>
              <a:tr h="1093553">
                <a:tc>
                  <a:txBody>
                    <a:bodyPr anchor="t" rtlCol="false"/>
                    <a:lstStyle/>
                    <a:p>
                      <a:pPr algn="ctr">
                        <a:lnSpc>
                          <a:spcPts val="3640"/>
                        </a:lnSpc>
                        <a:defRPr/>
                      </a:pPr>
                      <a:r>
                        <a:rPr lang="en-US" sz="2600">
                          <a:solidFill>
                            <a:srgbClr val="FFFFFF"/>
                          </a:solidFill>
                          <a:latin typeface="MediaPro"/>
                          <a:ea typeface="MediaPro"/>
                          <a:cs typeface="MediaPro"/>
                          <a:sym typeface="MediaPro"/>
                        </a:rPr>
                        <a:t>SPRINT 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640"/>
                        </a:lnSpc>
                        <a:defRPr/>
                      </a:pPr>
                      <a:r>
                        <a:rPr lang="en-US" sz="2600">
                          <a:solidFill>
                            <a:srgbClr val="FE7559"/>
                          </a:solidFill>
                          <a:latin typeface="MediaPro"/>
                          <a:ea typeface="MediaPro"/>
                          <a:cs typeface="MediaPro"/>
                          <a:sym typeface="MediaPro"/>
                        </a:rPr>
                        <a:t>Lessor</a:t>
                      </a:r>
                      <a:r>
                        <a:rPr lang="en-US" sz="2600">
                          <a:solidFill>
                            <a:srgbClr val="000000"/>
                          </a:solidFill>
                          <a:latin typeface="MediaPro"/>
                          <a:ea typeface="MediaPro"/>
                          <a:cs typeface="MediaPro"/>
                          <a:sym typeface="MediaPro"/>
                        </a:rPr>
                        <a:t>-side features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E6"/>
                    </a:solidFill>
                  </a:tcPr>
                </a:tc>
              </a:tr>
              <a:tr h="1093553">
                <a:tc>
                  <a:txBody>
                    <a:bodyPr anchor="t" rtlCol="false"/>
                    <a:lstStyle/>
                    <a:p>
                      <a:pPr algn="ctr">
                        <a:lnSpc>
                          <a:spcPts val="3640"/>
                        </a:lnSpc>
                        <a:defRPr/>
                      </a:pPr>
                      <a:r>
                        <a:rPr lang="en-US" sz="2600">
                          <a:solidFill>
                            <a:srgbClr val="FFFFFF"/>
                          </a:solidFill>
                          <a:latin typeface="MediaPro"/>
                          <a:ea typeface="MediaPro"/>
                          <a:cs typeface="MediaPro"/>
                          <a:sym typeface="MediaPro"/>
                        </a:rPr>
                        <a:t>SPRINT 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640"/>
                        </a:lnSpc>
                        <a:defRPr/>
                      </a:pPr>
                      <a:r>
                        <a:rPr lang="en-US" sz="2600">
                          <a:solidFill>
                            <a:srgbClr val="FE7559"/>
                          </a:solidFill>
                          <a:latin typeface="MediaPro"/>
                          <a:ea typeface="MediaPro"/>
                          <a:cs typeface="MediaPro"/>
                          <a:sym typeface="MediaPro"/>
                        </a:rPr>
                        <a:t>Admin</a:t>
                      </a:r>
                      <a:r>
                        <a:rPr lang="en-US" sz="2600">
                          <a:solidFill>
                            <a:srgbClr val="000000"/>
                          </a:solidFill>
                          <a:latin typeface="MediaPro"/>
                          <a:ea typeface="MediaPro"/>
                          <a:cs typeface="MediaPro"/>
                          <a:sym typeface="MediaPro"/>
                        </a:rPr>
                        <a:t> dashboard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E6"/>
                    </a:solidFill>
                  </a:tcPr>
                </a:tc>
              </a:tr>
            </a:tbl>
          </a:graphicData>
        </a:graphic>
      </p:graphicFrame>
      <p:graphicFrame>
        <p:nvGraphicFramePr>
          <p:cNvPr name="Table 8" id="8"/>
          <p:cNvGraphicFramePr>
            <a:graphicFrameLocks noGrp="true"/>
          </p:cNvGraphicFramePr>
          <p:nvPr/>
        </p:nvGraphicFramePr>
        <p:xfrm>
          <a:off x="1028700" y="3279542"/>
          <a:ext cx="7621264" cy="4356061"/>
        </p:xfrm>
        <a:graphic>
          <a:graphicData uri="http://schemas.openxmlformats.org/drawingml/2006/table">
            <a:tbl>
              <a:tblPr/>
              <a:tblGrid>
                <a:gridCol w="2818766"/>
                <a:gridCol w="4802498"/>
              </a:tblGrid>
              <a:tr h="2421479">
                <a:tc>
                  <a:txBody>
                    <a:bodyPr anchor="t" rtlCol="false"/>
                    <a:lstStyle/>
                    <a:p>
                      <a:pPr algn="ctr">
                        <a:lnSpc>
                          <a:spcPts val="3639"/>
                        </a:lnSpc>
                        <a:defRPr/>
                      </a:pPr>
                      <a:r>
                        <a:rPr lang="en-US" sz="2599">
                          <a:solidFill>
                            <a:srgbClr val="FFFFFF"/>
                          </a:solidFill>
                          <a:latin typeface="MediaPro"/>
                          <a:ea typeface="MediaPro"/>
                          <a:cs typeface="MediaPro"/>
                          <a:sym typeface="MediaPro"/>
                        </a:rPr>
                        <a:t>SAMPLE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640"/>
                        </a:lnSpc>
                        <a:defRPr/>
                      </a:pPr>
                      <a:r>
                        <a:rPr lang="en-US" sz="2600">
                          <a:solidFill>
                            <a:srgbClr val="000000"/>
                          </a:solidFill>
                          <a:latin typeface="MediaPro"/>
                          <a:ea typeface="MediaPro"/>
                          <a:cs typeface="MediaPro"/>
                          <a:sym typeface="MediaPro"/>
                        </a:rPr>
                        <a:t>Coworking space listings,</a:t>
                      </a:r>
                      <a:endParaRPr lang="en-US" sz="1100"/>
                    </a:p>
                    <a:p>
                      <a:pPr algn="ctr">
                        <a:lnSpc>
                          <a:spcPts val="3640"/>
                        </a:lnSpc>
                      </a:pPr>
                      <a:r>
                        <a:rPr lang="en-US" sz="2600">
                          <a:solidFill>
                            <a:srgbClr val="000000"/>
                          </a:solidFill>
                          <a:latin typeface="MediaPro"/>
                          <a:ea typeface="MediaPro"/>
                          <a:cs typeface="MediaPro"/>
                          <a:sym typeface="MediaPro"/>
                        </a:rPr>
                        <a:t>User accounts,</a:t>
                      </a:r>
                    </a:p>
                    <a:p>
                      <a:pPr algn="ctr">
                        <a:lnSpc>
                          <a:spcPts val="3640"/>
                        </a:lnSpc>
                      </a:pPr>
                      <a:r>
                        <a:rPr lang="en-US" sz="2600">
                          <a:solidFill>
                            <a:srgbClr val="000000"/>
                          </a:solidFill>
                          <a:latin typeface="MediaPro"/>
                          <a:ea typeface="MediaPro"/>
                          <a:cs typeface="MediaPro"/>
                          <a:sym typeface="MediaPro"/>
                        </a:rPr>
                        <a:t>Booking details and </a:t>
                      </a:r>
                    </a:p>
                    <a:p>
                      <a:pPr algn="ctr">
                        <a:lnSpc>
                          <a:spcPts val="3640"/>
                        </a:lnSpc>
                      </a:pPr>
                      <a:r>
                        <a:rPr lang="en-US" sz="2600">
                          <a:solidFill>
                            <a:srgbClr val="000000"/>
                          </a:solidFill>
                          <a:latin typeface="MediaPro"/>
                          <a:ea typeface="MediaPro"/>
                          <a:cs typeface="MediaPro"/>
                          <a:sym typeface="MediaPro"/>
                        </a:rPr>
                        <a:t>Transaction records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E6"/>
                    </a:solidFill>
                  </a:tcPr>
                </a:tc>
              </a:tr>
              <a:tr h="1934581">
                <a:tc>
                  <a:txBody>
                    <a:bodyPr anchor="t" rtlCol="false"/>
                    <a:lstStyle/>
                    <a:p>
                      <a:pPr algn="ctr">
                        <a:lnSpc>
                          <a:spcPts val="3640"/>
                        </a:lnSpc>
                        <a:defRPr/>
                      </a:pPr>
                      <a:r>
                        <a:rPr lang="en-US" sz="2600">
                          <a:solidFill>
                            <a:srgbClr val="FFFFFF"/>
                          </a:solidFill>
                          <a:latin typeface="MediaPro"/>
                          <a:ea typeface="MediaPro"/>
                          <a:cs typeface="MediaPro"/>
                          <a:sym typeface="MediaPro"/>
                        </a:rPr>
                        <a:t>USABILITY TESTING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640"/>
                        </a:lnSpc>
                        <a:defRPr/>
                      </a:pPr>
                      <a:r>
                        <a:rPr lang="en-US" sz="2600">
                          <a:solidFill>
                            <a:srgbClr val="000000"/>
                          </a:solidFill>
                          <a:latin typeface="MediaPro"/>
                          <a:ea typeface="MediaPro"/>
                          <a:cs typeface="MediaPro"/>
                          <a:sym typeface="MediaPro"/>
                        </a:rPr>
                        <a:t>30 target users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E6"/>
                    </a:solidFill>
                  </a:tcPr>
                </a:tc>
              </a:tr>
            </a:tbl>
          </a:graphicData>
        </a:graphic>
      </p:graphicFrame>
      <p:sp>
        <p:nvSpPr>
          <p:cNvPr name="TextBox 9" id="9"/>
          <p:cNvSpPr txBox="true"/>
          <p:nvPr/>
        </p:nvSpPr>
        <p:spPr>
          <a:xfrm rot="0">
            <a:off x="9831491" y="1390524"/>
            <a:ext cx="6437614"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PROCEDURE</a:t>
            </a:r>
          </a:p>
        </p:txBody>
      </p:sp>
      <p:grpSp>
        <p:nvGrpSpPr>
          <p:cNvPr name="Group 10" id="10"/>
          <p:cNvGrpSpPr/>
          <p:nvPr/>
        </p:nvGrpSpPr>
        <p:grpSpPr>
          <a:xfrm rot="0">
            <a:off x="9144000" y="1297089"/>
            <a:ext cx="373166" cy="1129210"/>
            <a:chOff x="0" y="0"/>
            <a:chExt cx="98282" cy="297405"/>
          </a:xfrm>
        </p:grpSpPr>
        <p:sp>
          <p:nvSpPr>
            <p:cNvPr name="Freeform 11" id="11"/>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12" id="12"/>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sp>
        <p:nvSpPr>
          <p:cNvPr name="TextBox 13" id="13"/>
          <p:cNvSpPr txBox="true"/>
          <p:nvPr/>
        </p:nvSpPr>
        <p:spPr>
          <a:xfrm rot="0">
            <a:off x="1028700" y="2772177"/>
            <a:ext cx="2709985" cy="459740"/>
          </a:xfrm>
          <a:prstGeom prst="rect">
            <a:avLst/>
          </a:prstGeom>
        </p:spPr>
        <p:txBody>
          <a:bodyPr anchor="t" rtlCol="false" tIns="0" lIns="0" bIns="0" rIns="0">
            <a:spAutoFit/>
          </a:bodyPr>
          <a:lstStyle/>
          <a:p>
            <a:pPr algn="ctr">
              <a:lnSpc>
                <a:spcPts val="3520"/>
              </a:lnSpc>
            </a:pPr>
            <a:r>
              <a:rPr lang="en-US" sz="3200">
                <a:solidFill>
                  <a:srgbClr val="000000"/>
                </a:solidFill>
                <a:latin typeface="MediaPro"/>
                <a:ea typeface="MediaPro"/>
                <a:cs typeface="MediaPro"/>
                <a:sym typeface="MediaPro"/>
              </a:rPr>
              <a:t>Simulated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1028700" y="2358661"/>
            <a:ext cx="16230600" cy="7158260"/>
            <a:chOff x="0" y="0"/>
            <a:chExt cx="4274726" cy="1885303"/>
          </a:xfrm>
        </p:grpSpPr>
        <p:sp>
          <p:nvSpPr>
            <p:cNvPr name="Freeform 7" id="7"/>
            <p:cNvSpPr/>
            <p:nvPr/>
          </p:nvSpPr>
          <p:spPr>
            <a:xfrm flipH="false" flipV="false" rot="0">
              <a:off x="0" y="0"/>
              <a:ext cx="4274726" cy="1885303"/>
            </a:xfrm>
            <a:custGeom>
              <a:avLst/>
              <a:gdLst/>
              <a:ahLst/>
              <a:cxnLst/>
              <a:rect r="r" b="b" t="t" l="l"/>
              <a:pathLst>
                <a:path h="1885303" w="4274726">
                  <a:moveTo>
                    <a:pt x="0" y="0"/>
                  </a:moveTo>
                  <a:lnTo>
                    <a:pt x="4274726" y="0"/>
                  </a:lnTo>
                  <a:lnTo>
                    <a:pt x="4274726" y="1885303"/>
                  </a:lnTo>
                  <a:lnTo>
                    <a:pt x="0" y="1885303"/>
                  </a:lnTo>
                  <a:close/>
                </a:path>
              </a:pathLst>
            </a:custGeom>
            <a:solidFill>
              <a:srgbClr val="FBE2B7"/>
            </a:solidFill>
            <a:ln cap="sq">
              <a:noFill/>
              <a:prstDash val="solid"/>
              <a:miter/>
            </a:ln>
          </p:spPr>
        </p:sp>
        <p:sp>
          <p:nvSpPr>
            <p:cNvPr name="TextBox 8" id="8"/>
            <p:cNvSpPr txBox="true"/>
            <p:nvPr/>
          </p:nvSpPr>
          <p:spPr>
            <a:xfrm>
              <a:off x="0" y="-57150"/>
              <a:ext cx="4274726" cy="1942453"/>
            </a:xfrm>
            <a:prstGeom prst="rect">
              <a:avLst/>
            </a:prstGeom>
          </p:spPr>
          <p:txBody>
            <a:bodyPr anchor="ctr" rtlCol="false" tIns="50800" lIns="50800" bIns="50800" rIns="50800"/>
            <a:lstStyle/>
            <a:p>
              <a:pPr algn="ctr">
                <a:lnSpc>
                  <a:spcPts val="3080"/>
                </a:lnSpc>
              </a:pPr>
            </a:p>
          </p:txBody>
        </p:sp>
      </p:grpSp>
      <p:sp>
        <p:nvSpPr>
          <p:cNvPr name="Freeform 9" id="9"/>
          <p:cNvSpPr/>
          <p:nvPr/>
        </p:nvSpPr>
        <p:spPr>
          <a:xfrm flipH="false" flipV="false" rot="0">
            <a:off x="1506228" y="4199612"/>
            <a:ext cx="1142196" cy="1310985"/>
          </a:xfrm>
          <a:custGeom>
            <a:avLst/>
            <a:gdLst/>
            <a:ahLst/>
            <a:cxnLst/>
            <a:rect r="r" b="b" t="t" l="l"/>
            <a:pathLst>
              <a:path h="1310985" w="1142196">
                <a:moveTo>
                  <a:pt x="0" y="0"/>
                </a:moveTo>
                <a:lnTo>
                  <a:pt x="1142195" y="0"/>
                </a:lnTo>
                <a:lnTo>
                  <a:pt x="1142195" y="1310985"/>
                </a:lnTo>
                <a:lnTo>
                  <a:pt x="0" y="13109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522285" y="4188649"/>
            <a:ext cx="1161300" cy="1332913"/>
          </a:xfrm>
          <a:custGeom>
            <a:avLst/>
            <a:gdLst/>
            <a:ahLst/>
            <a:cxnLst/>
            <a:rect r="r" b="b" t="t" l="l"/>
            <a:pathLst>
              <a:path h="1332913" w="1161300">
                <a:moveTo>
                  <a:pt x="0" y="0"/>
                </a:moveTo>
                <a:lnTo>
                  <a:pt x="1161300" y="0"/>
                </a:lnTo>
                <a:lnTo>
                  <a:pt x="1161300" y="1332912"/>
                </a:lnTo>
                <a:lnTo>
                  <a:pt x="0" y="13329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497717" y="5641666"/>
            <a:ext cx="1184826" cy="1184826"/>
          </a:xfrm>
          <a:custGeom>
            <a:avLst/>
            <a:gdLst/>
            <a:ahLst/>
            <a:cxnLst/>
            <a:rect r="r" b="b" t="t" l="l"/>
            <a:pathLst>
              <a:path h="1184826" w="1184826">
                <a:moveTo>
                  <a:pt x="0" y="0"/>
                </a:moveTo>
                <a:lnTo>
                  <a:pt x="1184826" y="0"/>
                </a:lnTo>
                <a:lnTo>
                  <a:pt x="1184826" y="1184826"/>
                </a:lnTo>
                <a:lnTo>
                  <a:pt x="0" y="1184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7089107" y="4953000"/>
            <a:ext cx="1125734" cy="1212096"/>
          </a:xfrm>
          <a:custGeom>
            <a:avLst/>
            <a:gdLst/>
            <a:ahLst/>
            <a:cxnLst/>
            <a:rect r="r" b="b" t="t" l="l"/>
            <a:pathLst>
              <a:path h="1212096" w="1125734">
                <a:moveTo>
                  <a:pt x="0" y="0"/>
                </a:moveTo>
                <a:lnTo>
                  <a:pt x="1125734" y="0"/>
                </a:lnTo>
                <a:lnTo>
                  <a:pt x="1125734" y="1212096"/>
                </a:lnTo>
                <a:lnTo>
                  <a:pt x="0" y="12120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319741" y="4348068"/>
            <a:ext cx="2621220" cy="1377332"/>
          </a:xfrm>
          <a:custGeom>
            <a:avLst/>
            <a:gdLst/>
            <a:ahLst/>
            <a:cxnLst/>
            <a:rect r="r" b="b" t="t" l="l"/>
            <a:pathLst>
              <a:path h="1377332" w="2621220">
                <a:moveTo>
                  <a:pt x="0" y="0"/>
                </a:moveTo>
                <a:lnTo>
                  <a:pt x="2621220" y="0"/>
                </a:lnTo>
                <a:lnTo>
                  <a:pt x="2621220" y="1377332"/>
                </a:lnTo>
                <a:lnTo>
                  <a:pt x="0" y="13773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770001" y="7465937"/>
            <a:ext cx="2511952" cy="1141796"/>
          </a:xfrm>
          <a:custGeom>
            <a:avLst/>
            <a:gdLst/>
            <a:ahLst/>
            <a:cxnLst/>
            <a:rect r="r" b="b" t="t" l="l"/>
            <a:pathLst>
              <a:path h="1141796" w="2511952">
                <a:moveTo>
                  <a:pt x="0" y="0"/>
                </a:moveTo>
                <a:lnTo>
                  <a:pt x="2511952" y="0"/>
                </a:lnTo>
                <a:lnTo>
                  <a:pt x="2511952" y="1141796"/>
                </a:lnTo>
                <a:lnTo>
                  <a:pt x="0" y="11417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5792734" y="4348068"/>
            <a:ext cx="1176593" cy="1209865"/>
          </a:xfrm>
          <a:custGeom>
            <a:avLst/>
            <a:gdLst/>
            <a:ahLst/>
            <a:cxnLst/>
            <a:rect r="r" b="b" t="t" l="l"/>
            <a:pathLst>
              <a:path h="1209865" w="1176593">
                <a:moveTo>
                  <a:pt x="0" y="0"/>
                </a:moveTo>
                <a:lnTo>
                  <a:pt x="1176594" y="0"/>
                </a:lnTo>
                <a:lnTo>
                  <a:pt x="1176594" y="1209864"/>
                </a:lnTo>
                <a:lnTo>
                  <a:pt x="0" y="12098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8402524" y="7529560"/>
            <a:ext cx="1054050" cy="1025942"/>
          </a:xfrm>
          <a:custGeom>
            <a:avLst/>
            <a:gdLst/>
            <a:ahLst/>
            <a:cxnLst/>
            <a:rect r="r" b="b" t="t" l="l"/>
            <a:pathLst>
              <a:path h="1025942" w="1054050">
                <a:moveTo>
                  <a:pt x="0" y="0"/>
                </a:moveTo>
                <a:lnTo>
                  <a:pt x="1054050" y="0"/>
                </a:lnTo>
                <a:lnTo>
                  <a:pt x="1054050" y="1025942"/>
                </a:lnTo>
                <a:lnTo>
                  <a:pt x="0" y="1025942"/>
                </a:lnTo>
                <a:lnTo>
                  <a:pt x="0" y="0"/>
                </a:lnTo>
                <a:close/>
              </a:path>
            </a:pathLst>
          </a:custGeom>
          <a:blipFill>
            <a:blip r:embed="rId17"/>
            <a:stretch>
              <a:fillRect l="0" t="0" r="0" b="0"/>
            </a:stretch>
          </a:blipFill>
        </p:spPr>
      </p:sp>
      <p:sp>
        <p:nvSpPr>
          <p:cNvPr name="Freeform 17" id="17"/>
          <p:cNvSpPr/>
          <p:nvPr/>
        </p:nvSpPr>
        <p:spPr>
          <a:xfrm flipH="false" flipV="false" rot="0">
            <a:off x="4894722" y="7754711"/>
            <a:ext cx="941200" cy="950707"/>
          </a:xfrm>
          <a:custGeom>
            <a:avLst/>
            <a:gdLst/>
            <a:ahLst/>
            <a:cxnLst/>
            <a:rect r="r" b="b" t="t" l="l"/>
            <a:pathLst>
              <a:path h="950707" w="941200">
                <a:moveTo>
                  <a:pt x="0" y="0"/>
                </a:moveTo>
                <a:lnTo>
                  <a:pt x="941200" y="0"/>
                </a:lnTo>
                <a:lnTo>
                  <a:pt x="941200" y="950707"/>
                </a:lnTo>
                <a:lnTo>
                  <a:pt x="0" y="95070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0">
            <a:off x="14595381" y="7416616"/>
            <a:ext cx="1676411" cy="1288802"/>
          </a:xfrm>
          <a:custGeom>
            <a:avLst/>
            <a:gdLst/>
            <a:ahLst/>
            <a:cxnLst/>
            <a:rect r="r" b="b" t="t" l="l"/>
            <a:pathLst>
              <a:path h="1288802" w="1676411">
                <a:moveTo>
                  <a:pt x="0" y="0"/>
                </a:moveTo>
                <a:lnTo>
                  <a:pt x="1676411" y="0"/>
                </a:lnTo>
                <a:lnTo>
                  <a:pt x="1676411" y="1288802"/>
                </a:lnTo>
                <a:lnTo>
                  <a:pt x="0" y="1288802"/>
                </a:lnTo>
                <a:lnTo>
                  <a:pt x="0" y="0"/>
                </a:lnTo>
                <a:close/>
              </a:path>
            </a:pathLst>
          </a:custGeom>
          <a:blipFill>
            <a:blip r:embed="rId20"/>
            <a:stretch>
              <a:fillRect l="0" t="0" r="0" b="0"/>
            </a:stretch>
          </a:blipFill>
        </p:spPr>
      </p:sp>
      <p:sp>
        <p:nvSpPr>
          <p:cNvPr name="TextBox 19" id="19"/>
          <p:cNvSpPr txBox="true"/>
          <p:nvPr/>
        </p:nvSpPr>
        <p:spPr>
          <a:xfrm rot="0">
            <a:off x="1028700" y="481945"/>
            <a:ext cx="15087577" cy="980393"/>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PROCEDURE</a:t>
            </a:r>
          </a:p>
        </p:txBody>
      </p:sp>
      <p:sp>
        <p:nvSpPr>
          <p:cNvPr name="TextBox 20" id="20"/>
          <p:cNvSpPr txBox="true"/>
          <p:nvPr/>
        </p:nvSpPr>
        <p:spPr>
          <a:xfrm rot="0">
            <a:off x="12983666" y="4054188"/>
            <a:ext cx="3132611" cy="1256495"/>
          </a:xfrm>
          <a:prstGeom prst="rect">
            <a:avLst/>
          </a:prstGeom>
        </p:spPr>
        <p:txBody>
          <a:bodyPr anchor="t" rtlCol="false" tIns="0" lIns="0" bIns="0" rIns="0">
            <a:spAutoFit/>
          </a:bodyPr>
          <a:lstStyle/>
          <a:p>
            <a:pPr algn="l">
              <a:lnSpc>
                <a:spcPts val="3381"/>
              </a:lnSpc>
            </a:pPr>
            <a:r>
              <a:rPr lang="en-US" sz="2415" b="true">
                <a:solidFill>
                  <a:srgbClr val="000000"/>
                </a:solidFill>
                <a:latin typeface="Arimo Bold"/>
                <a:ea typeface="Arimo Bold"/>
                <a:cs typeface="Arimo Bold"/>
                <a:sym typeface="Arimo Bold"/>
              </a:rPr>
              <a:t>API</a:t>
            </a:r>
          </a:p>
          <a:p>
            <a:pPr algn="l" marL="521403" indent="-260701" lvl="1">
              <a:lnSpc>
                <a:spcPts val="3381"/>
              </a:lnSpc>
              <a:buFont typeface="Arial"/>
              <a:buChar char="•"/>
            </a:pPr>
            <a:r>
              <a:rPr lang="en-US" b="true" sz="2415">
                <a:solidFill>
                  <a:srgbClr val="000000"/>
                </a:solidFill>
                <a:latin typeface="Arimo Bold"/>
                <a:ea typeface="Arimo Bold"/>
                <a:cs typeface="Arimo Bold"/>
                <a:sym typeface="Arimo Bold"/>
              </a:rPr>
              <a:t>PAYMONGO</a:t>
            </a:r>
          </a:p>
          <a:p>
            <a:pPr algn="l" marL="521403" indent="-260701" lvl="1">
              <a:lnSpc>
                <a:spcPts val="3381"/>
              </a:lnSpc>
              <a:buFont typeface="Arial"/>
              <a:buChar char="•"/>
            </a:pPr>
            <a:r>
              <a:rPr lang="en-US" b="true" sz="2415">
                <a:solidFill>
                  <a:srgbClr val="000000"/>
                </a:solidFill>
                <a:latin typeface="Arimo Bold"/>
                <a:ea typeface="Arimo Bold"/>
                <a:cs typeface="Arimo Bold"/>
                <a:sym typeface="Arimo Bold"/>
              </a:rPr>
              <a:t>GOOGLE MAPS</a:t>
            </a:r>
          </a:p>
        </p:txBody>
      </p:sp>
      <p:sp>
        <p:nvSpPr>
          <p:cNvPr name="TextBox 21" id="21"/>
          <p:cNvSpPr txBox="true"/>
          <p:nvPr/>
        </p:nvSpPr>
        <p:spPr>
          <a:xfrm rot="0">
            <a:off x="2077325" y="3524858"/>
            <a:ext cx="2025609" cy="459740"/>
          </a:xfrm>
          <a:prstGeom prst="rect">
            <a:avLst/>
          </a:prstGeom>
        </p:spPr>
        <p:txBody>
          <a:bodyPr anchor="t" rtlCol="false" tIns="0" lIns="0" bIns="0" rIns="0">
            <a:spAutoFit/>
          </a:bodyPr>
          <a:lstStyle/>
          <a:p>
            <a:pPr algn="ctr">
              <a:lnSpc>
                <a:spcPts val="3520"/>
              </a:lnSpc>
            </a:pPr>
            <a:r>
              <a:rPr lang="en-US" sz="3200">
                <a:solidFill>
                  <a:srgbClr val="000000"/>
                </a:solidFill>
                <a:latin typeface="MediaPro"/>
                <a:ea typeface="MediaPro"/>
                <a:cs typeface="MediaPro"/>
                <a:sym typeface="MediaPro"/>
              </a:rPr>
              <a:t>FRONTEND</a:t>
            </a:r>
          </a:p>
        </p:txBody>
      </p:sp>
      <p:sp>
        <p:nvSpPr>
          <p:cNvPr name="TextBox 22" id="22"/>
          <p:cNvSpPr txBox="true"/>
          <p:nvPr/>
        </p:nvSpPr>
        <p:spPr>
          <a:xfrm rot="0">
            <a:off x="5536131" y="3510176"/>
            <a:ext cx="2866393" cy="459740"/>
          </a:xfrm>
          <a:prstGeom prst="rect">
            <a:avLst/>
          </a:prstGeom>
        </p:spPr>
        <p:txBody>
          <a:bodyPr anchor="t" rtlCol="false" tIns="0" lIns="0" bIns="0" rIns="0">
            <a:spAutoFit/>
          </a:bodyPr>
          <a:lstStyle/>
          <a:p>
            <a:pPr algn="ctr">
              <a:lnSpc>
                <a:spcPts val="3520"/>
              </a:lnSpc>
            </a:pPr>
            <a:r>
              <a:rPr lang="en-US" sz="3200">
                <a:solidFill>
                  <a:srgbClr val="000000"/>
                </a:solidFill>
                <a:latin typeface="MediaPro"/>
                <a:ea typeface="MediaPro"/>
                <a:cs typeface="MediaPro"/>
                <a:sym typeface="MediaPro"/>
              </a:rPr>
              <a:t>BACKEND</a:t>
            </a:r>
          </a:p>
        </p:txBody>
      </p:sp>
      <p:sp>
        <p:nvSpPr>
          <p:cNvPr name="TextBox 23" id="23"/>
          <p:cNvSpPr txBox="true"/>
          <p:nvPr/>
        </p:nvSpPr>
        <p:spPr>
          <a:xfrm rot="0">
            <a:off x="9009906" y="3510176"/>
            <a:ext cx="2866393" cy="459740"/>
          </a:xfrm>
          <a:prstGeom prst="rect">
            <a:avLst/>
          </a:prstGeom>
        </p:spPr>
        <p:txBody>
          <a:bodyPr anchor="t" rtlCol="false" tIns="0" lIns="0" bIns="0" rIns="0">
            <a:spAutoFit/>
          </a:bodyPr>
          <a:lstStyle/>
          <a:p>
            <a:pPr algn="ctr">
              <a:lnSpc>
                <a:spcPts val="3520"/>
              </a:lnSpc>
            </a:pPr>
            <a:r>
              <a:rPr lang="en-US" sz="3200">
                <a:solidFill>
                  <a:srgbClr val="000000"/>
                </a:solidFill>
                <a:latin typeface="MediaPro"/>
                <a:ea typeface="MediaPro"/>
                <a:cs typeface="MediaPro"/>
                <a:sym typeface="MediaPro"/>
              </a:rPr>
              <a:t>DATABASE</a:t>
            </a:r>
          </a:p>
        </p:txBody>
      </p:sp>
      <p:sp>
        <p:nvSpPr>
          <p:cNvPr name="TextBox 24" id="24"/>
          <p:cNvSpPr txBox="true"/>
          <p:nvPr/>
        </p:nvSpPr>
        <p:spPr>
          <a:xfrm rot="0">
            <a:off x="3932126" y="6631670"/>
            <a:ext cx="2866393" cy="897890"/>
          </a:xfrm>
          <a:prstGeom prst="rect">
            <a:avLst/>
          </a:prstGeom>
        </p:spPr>
        <p:txBody>
          <a:bodyPr anchor="t" rtlCol="false" tIns="0" lIns="0" bIns="0" rIns="0">
            <a:spAutoFit/>
          </a:bodyPr>
          <a:lstStyle/>
          <a:p>
            <a:pPr algn="ctr">
              <a:lnSpc>
                <a:spcPts val="3520"/>
              </a:lnSpc>
            </a:pPr>
            <a:r>
              <a:rPr lang="en-US" sz="3200">
                <a:solidFill>
                  <a:srgbClr val="000000"/>
                </a:solidFill>
                <a:latin typeface="MediaPro"/>
                <a:ea typeface="MediaPro"/>
                <a:cs typeface="MediaPro"/>
                <a:sym typeface="MediaPro"/>
              </a:rPr>
              <a:t>VERSION CONTROL</a:t>
            </a:r>
          </a:p>
        </p:txBody>
      </p:sp>
      <p:sp>
        <p:nvSpPr>
          <p:cNvPr name="TextBox 25" id="25"/>
          <p:cNvSpPr txBox="true"/>
          <p:nvPr/>
        </p:nvSpPr>
        <p:spPr>
          <a:xfrm rot="0">
            <a:off x="7287627" y="6845542"/>
            <a:ext cx="2866393" cy="459740"/>
          </a:xfrm>
          <a:prstGeom prst="rect">
            <a:avLst/>
          </a:prstGeom>
        </p:spPr>
        <p:txBody>
          <a:bodyPr anchor="t" rtlCol="false" tIns="0" lIns="0" bIns="0" rIns="0">
            <a:spAutoFit/>
          </a:bodyPr>
          <a:lstStyle/>
          <a:p>
            <a:pPr algn="ctr">
              <a:lnSpc>
                <a:spcPts val="3520"/>
              </a:lnSpc>
            </a:pPr>
            <a:r>
              <a:rPr lang="en-US" sz="3200">
                <a:solidFill>
                  <a:srgbClr val="000000"/>
                </a:solidFill>
                <a:latin typeface="MediaPro"/>
                <a:ea typeface="MediaPro"/>
                <a:cs typeface="MediaPro"/>
                <a:sym typeface="MediaPro"/>
              </a:rPr>
              <a:t>UI TOOLS</a:t>
            </a:r>
          </a:p>
        </p:txBody>
      </p:sp>
      <p:sp>
        <p:nvSpPr>
          <p:cNvPr name="TextBox 26" id="26"/>
          <p:cNvSpPr txBox="true"/>
          <p:nvPr/>
        </p:nvSpPr>
        <p:spPr>
          <a:xfrm rot="0">
            <a:off x="10770001" y="6845542"/>
            <a:ext cx="2866393" cy="459740"/>
          </a:xfrm>
          <a:prstGeom prst="rect">
            <a:avLst/>
          </a:prstGeom>
        </p:spPr>
        <p:txBody>
          <a:bodyPr anchor="t" rtlCol="false" tIns="0" lIns="0" bIns="0" rIns="0">
            <a:spAutoFit/>
          </a:bodyPr>
          <a:lstStyle/>
          <a:p>
            <a:pPr algn="ctr">
              <a:lnSpc>
                <a:spcPts val="3520"/>
              </a:lnSpc>
            </a:pPr>
            <a:r>
              <a:rPr lang="en-US" sz="3200">
                <a:solidFill>
                  <a:srgbClr val="000000"/>
                </a:solidFill>
                <a:latin typeface="MediaPro"/>
                <a:ea typeface="MediaPro"/>
                <a:cs typeface="MediaPro"/>
                <a:sym typeface="MediaPro"/>
              </a:rPr>
              <a:t>IDE</a:t>
            </a:r>
          </a:p>
        </p:txBody>
      </p:sp>
      <p:sp>
        <p:nvSpPr>
          <p:cNvPr name="TextBox 27" id="27"/>
          <p:cNvSpPr txBox="true"/>
          <p:nvPr/>
        </p:nvSpPr>
        <p:spPr>
          <a:xfrm rot="0">
            <a:off x="14000390" y="6845542"/>
            <a:ext cx="2866393" cy="459740"/>
          </a:xfrm>
          <a:prstGeom prst="rect">
            <a:avLst/>
          </a:prstGeom>
        </p:spPr>
        <p:txBody>
          <a:bodyPr anchor="t" rtlCol="false" tIns="0" lIns="0" bIns="0" rIns="0">
            <a:spAutoFit/>
          </a:bodyPr>
          <a:lstStyle/>
          <a:p>
            <a:pPr algn="ctr">
              <a:lnSpc>
                <a:spcPts val="3520"/>
              </a:lnSpc>
            </a:pPr>
            <a:r>
              <a:rPr lang="en-US" sz="3200">
                <a:solidFill>
                  <a:srgbClr val="000000"/>
                </a:solidFill>
                <a:latin typeface="MediaPro"/>
                <a:ea typeface="MediaPro"/>
                <a:cs typeface="MediaPro"/>
                <a:sym typeface="MediaPro"/>
              </a:rPr>
              <a:t>HOSTING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sp>
        <p:nvSpPr>
          <p:cNvPr name="Freeform 6" id="6"/>
          <p:cNvSpPr/>
          <p:nvPr/>
        </p:nvSpPr>
        <p:spPr>
          <a:xfrm flipH="false" flipV="false" rot="0">
            <a:off x="5902071" y="2100040"/>
            <a:ext cx="11357229" cy="7158260"/>
          </a:xfrm>
          <a:custGeom>
            <a:avLst/>
            <a:gdLst/>
            <a:ahLst/>
            <a:cxnLst/>
            <a:rect r="r" b="b" t="t" l="l"/>
            <a:pathLst>
              <a:path h="7158260" w="11357229">
                <a:moveTo>
                  <a:pt x="0" y="0"/>
                </a:moveTo>
                <a:lnTo>
                  <a:pt x="11357229" y="0"/>
                </a:lnTo>
                <a:lnTo>
                  <a:pt x="11357229" y="7158260"/>
                </a:lnTo>
                <a:lnTo>
                  <a:pt x="0" y="7158260"/>
                </a:lnTo>
                <a:lnTo>
                  <a:pt x="0" y="0"/>
                </a:lnTo>
                <a:close/>
              </a:path>
            </a:pathLst>
          </a:custGeom>
          <a:blipFill>
            <a:blip r:embed="rId3">
              <a:alphaModFix amt="20999"/>
            </a:blip>
            <a:stretch>
              <a:fillRect l="0" t="-2853" r="0" b="-2853"/>
            </a:stretch>
          </a:blipFill>
          <a:ln cap="sq">
            <a:noFill/>
            <a:prstDash val="solid"/>
            <a:miter/>
          </a:ln>
        </p:spPr>
      </p:sp>
      <p:sp>
        <p:nvSpPr>
          <p:cNvPr name="TextBox 7" id="7"/>
          <p:cNvSpPr txBox="true"/>
          <p:nvPr/>
        </p:nvSpPr>
        <p:spPr>
          <a:xfrm rot="0">
            <a:off x="1028700" y="481945"/>
            <a:ext cx="15087577" cy="980393"/>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ANALYSIS</a:t>
            </a:r>
          </a:p>
        </p:txBody>
      </p:sp>
      <p:grpSp>
        <p:nvGrpSpPr>
          <p:cNvPr name="Group 8" id="8"/>
          <p:cNvGrpSpPr/>
          <p:nvPr/>
        </p:nvGrpSpPr>
        <p:grpSpPr>
          <a:xfrm rot="0">
            <a:off x="1028700" y="2100040"/>
            <a:ext cx="16230600" cy="3678353"/>
            <a:chOff x="0" y="0"/>
            <a:chExt cx="4274726" cy="968784"/>
          </a:xfrm>
        </p:grpSpPr>
        <p:sp>
          <p:nvSpPr>
            <p:cNvPr name="Freeform 9" id="9"/>
            <p:cNvSpPr/>
            <p:nvPr/>
          </p:nvSpPr>
          <p:spPr>
            <a:xfrm flipH="false" flipV="false" rot="0">
              <a:off x="0" y="0"/>
              <a:ext cx="4274726" cy="968784"/>
            </a:xfrm>
            <a:custGeom>
              <a:avLst/>
              <a:gdLst/>
              <a:ahLst/>
              <a:cxnLst/>
              <a:rect r="r" b="b" t="t" l="l"/>
              <a:pathLst>
                <a:path h="968784" w="4274726">
                  <a:moveTo>
                    <a:pt x="0" y="0"/>
                  </a:moveTo>
                  <a:lnTo>
                    <a:pt x="4274726" y="0"/>
                  </a:lnTo>
                  <a:lnTo>
                    <a:pt x="4274726" y="968784"/>
                  </a:lnTo>
                  <a:lnTo>
                    <a:pt x="0" y="968784"/>
                  </a:lnTo>
                  <a:close/>
                </a:path>
              </a:pathLst>
            </a:custGeom>
            <a:solidFill>
              <a:srgbClr val="EBEBE8"/>
            </a:solidFill>
            <a:ln w="38100" cap="sq">
              <a:solidFill>
                <a:srgbClr val="000000"/>
              </a:solidFill>
              <a:prstDash val="solid"/>
              <a:miter/>
            </a:ln>
          </p:spPr>
        </p:sp>
        <p:sp>
          <p:nvSpPr>
            <p:cNvPr name="TextBox 10" id="10"/>
            <p:cNvSpPr txBox="true"/>
            <p:nvPr/>
          </p:nvSpPr>
          <p:spPr>
            <a:xfrm>
              <a:off x="0" y="-57150"/>
              <a:ext cx="4274726" cy="1025934"/>
            </a:xfrm>
            <a:prstGeom prst="rect">
              <a:avLst/>
            </a:prstGeom>
          </p:spPr>
          <p:txBody>
            <a:bodyPr anchor="ctr" rtlCol="false" tIns="50800" lIns="50800" bIns="50800" rIns="50800"/>
            <a:lstStyle/>
            <a:p>
              <a:pPr algn="ctr">
                <a:lnSpc>
                  <a:spcPts val="3080"/>
                </a:lnSpc>
              </a:pPr>
            </a:p>
          </p:txBody>
        </p:sp>
      </p:grpSp>
      <p:grpSp>
        <p:nvGrpSpPr>
          <p:cNvPr name="Group 11" id="11"/>
          <p:cNvGrpSpPr/>
          <p:nvPr/>
        </p:nvGrpSpPr>
        <p:grpSpPr>
          <a:xfrm rot="0">
            <a:off x="1028700" y="5679170"/>
            <a:ext cx="16230600" cy="3579130"/>
            <a:chOff x="0" y="0"/>
            <a:chExt cx="4274726" cy="942652"/>
          </a:xfrm>
        </p:grpSpPr>
        <p:sp>
          <p:nvSpPr>
            <p:cNvPr name="Freeform 12" id="12"/>
            <p:cNvSpPr/>
            <p:nvPr/>
          </p:nvSpPr>
          <p:spPr>
            <a:xfrm flipH="false" flipV="false" rot="0">
              <a:off x="0" y="0"/>
              <a:ext cx="4274726" cy="942652"/>
            </a:xfrm>
            <a:custGeom>
              <a:avLst/>
              <a:gdLst/>
              <a:ahLst/>
              <a:cxnLst/>
              <a:rect r="r" b="b" t="t" l="l"/>
              <a:pathLst>
                <a:path h="942652" w="4274726">
                  <a:moveTo>
                    <a:pt x="0" y="0"/>
                  </a:moveTo>
                  <a:lnTo>
                    <a:pt x="4274726" y="0"/>
                  </a:lnTo>
                  <a:lnTo>
                    <a:pt x="4274726" y="942652"/>
                  </a:lnTo>
                  <a:lnTo>
                    <a:pt x="0" y="942652"/>
                  </a:lnTo>
                  <a:close/>
                </a:path>
              </a:pathLst>
            </a:custGeom>
            <a:solidFill>
              <a:srgbClr val="FBE2B7"/>
            </a:solidFill>
            <a:ln w="38100" cap="sq">
              <a:solidFill>
                <a:srgbClr val="000000"/>
              </a:solidFill>
              <a:prstDash val="solid"/>
              <a:miter/>
            </a:ln>
          </p:spPr>
        </p:sp>
        <p:sp>
          <p:nvSpPr>
            <p:cNvPr name="TextBox 13" id="13"/>
            <p:cNvSpPr txBox="true"/>
            <p:nvPr/>
          </p:nvSpPr>
          <p:spPr>
            <a:xfrm>
              <a:off x="0" y="-57150"/>
              <a:ext cx="4274726" cy="999802"/>
            </a:xfrm>
            <a:prstGeom prst="rect">
              <a:avLst/>
            </a:prstGeom>
          </p:spPr>
          <p:txBody>
            <a:bodyPr anchor="ctr" rtlCol="false" tIns="50800" lIns="50800" bIns="50800" rIns="50800"/>
            <a:lstStyle/>
            <a:p>
              <a:pPr algn="ctr">
                <a:lnSpc>
                  <a:spcPts val="3080"/>
                </a:lnSpc>
              </a:pPr>
            </a:p>
          </p:txBody>
        </p:sp>
      </p:grpSp>
      <p:sp>
        <p:nvSpPr>
          <p:cNvPr name="TextBox 14" id="14"/>
          <p:cNvSpPr txBox="true"/>
          <p:nvPr/>
        </p:nvSpPr>
        <p:spPr>
          <a:xfrm rot="0">
            <a:off x="1028700" y="3300678"/>
            <a:ext cx="16230600" cy="1296159"/>
          </a:xfrm>
          <a:prstGeom prst="rect">
            <a:avLst/>
          </a:prstGeom>
        </p:spPr>
        <p:txBody>
          <a:bodyPr anchor="t" rtlCol="false" tIns="0" lIns="0" bIns="0" rIns="0">
            <a:spAutoFit/>
          </a:bodyPr>
          <a:lstStyle/>
          <a:p>
            <a:pPr algn="ctr">
              <a:lnSpc>
                <a:spcPts val="5015"/>
              </a:lnSpc>
            </a:pPr>
            <a:r>
              <a:rPr lang="en-US" sz="4559">
                <a:solidFill>
                  <a:srgbClr val="DD6444"/>
                </a:solidFill>
                <a:latin typeface="MediaPro"/>
                <a:ea typeface="MediaPro"/>
                <a:cs typeface="MediaPro"/>
                <a:sym typeface="MediaPro"/>
              </a:rPr>
              <a:t>Functional suitability</a:t>
            </a:r>
            <a:r>
              <a:rPr lang="en-US" sz="4559">
                <a:solidFill>
                  <a:srgbClr val="000000"/>
                </a:solidFill>
                <a:latin typeface="MediaPro"/>
                <a:ea typeface="MediaPro"/>
                <a:cs typeface="MediaPro"/>
                <a:sym typeface="MediaPro"/>
              </a:rPr>
              <a:t> – tested via task-based scenarios and test cases for booking, filtering, and user management.</a:t>
            </a:r>
          </a:p>
        </p:txBody>
      </p:sp>
      <p:sp>
        <p:nvSpPr>
          <p:cNvPr name="TextBox 15" id="15"/>
          <p:cNvSpPr txBox="true"/>
          <p:nvPr/>
        </p:nvSpPr>
        <p:spPr>
          <a:xfrm rot="0">
            <a:off x="1028700" y="6830196"/>
            <a:ext cx="16230600" cy="1296159"/>
          </a:xfrm>
          <a:prstGeom prst="rect">
            <a:avLst/>
          </a:prstGeom>
        </p:spPr>
        <p:txBody>
          <a:bodyPr anchor="t" rtlCol="false" tIns="0" lIns="0" bIns="0" rIns="0">
            <a:spAutoFit/>
          </a:bodyPr>
          <a:lstStyle/>
          <a:p>
            <a:pPr algn="ctr">
              <a:lnSpc>
                <a:spcPts val="5015"/>
              </a:lnSpc>
            </a:pPr>
            <a:r>
              <a:rPr lang="en-US" sz="4559">
                <a:solidFill>
                  <a:srgbClr val="DD6444"/>
                </a:solidFill>
                <a:latin typeface="MediaPro"/>
                <a:ea typeface="MediaPro"/>
                <a:cs typeface="MediaPro"/>
                <a:sym typeface="MediaPro"/>
              </a:rPr>
              <a:t>Reliability</a:t>
            </a:r>
            <a:r>
              <a:rPr lang="en-US" sz="4559">
                <a:solidFill>
                  <a:srgbClr val="000000"/>
                </a:solidFill>
                <a:latin typeface="MediaPro"/>
                <a:ea typeface="MediaPro"/>
                <a:cs typeface="MediaPro"/>
                <a:sym typeface="MediaPro"/>
              </a:rPr>
              <a:t> – assessed through repeated use under different conditions, including error handling, transaction stability, and uptime performance.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TextBox 3" id="3"/>
          <p:cNvSpPr txBox="true"/>
          <p:nvPr/>
        </p:nvSpPr>
        <p:spPr>
          <a:xfrm rot="0">
            <a:off x="1538471" y="3997706"/>
            <a:ext cx="15211058" cy="2158238"/>
          </a:xfrm>
          <a:prstGeom prst="rect">
            <a:avLst/>
          </a:prstGeom>
        </p:spPr>
        <p:txBody>
          <a:bodyPr anchor="t" rtlCol="false" tIns="0" lIns="0" bIns="0" rIns="0">
            <a:spAutoFit/>
          </a:bodyPr>
          <a:lstStyle/>
          <a:p>
            <a:pPr algn="ctr">
              <a:lnSpc>
                <a:spcPts val="16890"/>
              </a:lnSpc>
            </a:pPr>
            <a:r>
              <a:rPr lang="en-US" sz="13299" b="true">
                <a:solidFill>
                  <a:srgbClr val="DD6444"/>
                </a:solidFill>
                <a:latin typeface="Arimo Bold"/>
                <a:ea typeface="Arimo Bold"/>
                <a:cs typeface="Arimo Bold"/>
                <a:sym typeface="Arimo Bold"/>
              </a:rPr>
              <a:t>RESULTS</a:t>
            </a:r>
          </a:p>
        </p:txBody>
      </p:sp>
      <p:sp>
        <p:nvSpPr>
          <p:cNvPr name="Freeform 4" id="4"/>
          <p:cNvSpPr/>
          <p:nvPr/>
        </p:nvSpPr>
        <p:spPr>
          <a:xfrm flipH="false" flipV="false" rot="0">
            <a:off x="-4109085" y="6182767"/>
            <a:ext cx="7448131" cy="7448131"/>
          </a:xfrm>
          <a:custGeom>
            <a:avLst/>
            <a:gdLst/>
            <a:ahLst/>
            <a:cxnLst/>
            <a:rect r="r" b="b" t="t" l="l"/>
            <a:pathLst>
              <a:path h="7448131" w="7448131">
                <a:moveTo>
                  <a:pt x="0" y="0"/>
                </a:moveTo>
                <a:lnTo>
                  <a:pt x="7448131" y="0"/>
                </a:lnTo>
                <a:lnTo>
                  <a:pt x="7448131" y="7448131"/>
                </a:lnTo>
                <a:lnTo>
                  <a:pt x="0" y="74481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794" y="-3724065"/>
            <a:ext cx="7448131" cy="7448131"/>
          </a:xfrm>
          <a:custGeom>
            <a:avLst/>
            <a:gdLst/>
            <a:ahLst/>
            <a:cxnLst/>
            <a:rect r="r" b="b" t="t" l="l"/>
            <a:pathLst>
              <a:path h="7448131" w="7448131">
                <a:moveTo>
                  <a:pt x="0" y="0"/>
                </a:moveTo>
                <a:lnTo>
                  <a:pt x="7448131" y="0"/>
                </a:lnTo>
                <a:lnTo>
                  <a:pt x="7448131" y="7448130"/>
                </a:lnTo>
                <a:lnTo>
                  <a:pt x="0" y="7448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454118" y="1551222"/>
            <a:ext cx="1379763" cy="1379763"/>
          </a:xfrm>
          <a:custGeom>
            <a:avLst/>
            <a:gdLst/>
            <a:ahLst/>
            <a:cxnLst/>
            <a:rect r="r" b="b" t="t" l="l"/>
            <a:pathLst>
              <a:path h="1379763" w="1379763">
                <a:moveTo>
                  <a:pt x="0" y="0"/>
                </a:moveTo>
                <a:lnTo>
                  <a:pt x="1379764" y="0"/>
                </a:lnTo>
                <a:lnTo>
                  <a:pt x="1379764" y="1379763"/>
                </a:lnTo>
                <a:lnTo>
                  <a:pt x="0" y="1379763"/>
                </a:lnTo>
                <a:lnTo>
                  <a:pt x="0" y="0"/>
                </a:lnTo>
                <a:close/>
              </a:path>
            </a:pathLst>
          </a:custGeom>
          <a:blipFill>
            <a:blip r:embed="rId7">
              <a:alphaModFix amt="29000"/>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Freeform 11" id="11"/>
          <p:cNvSpPr/>
          <p:nvPr/>
        </p:nvSpPr>
        <p:spPr>
          <a:xfrm flipH="false" flipV="false" rot="0">
            <a:off x="2612084" y="1877542"/>
            <a:ext cx="13063832" cy="6531916"/>
          </a:xfrm>
          <a:custGeom>
            <a:avLst/>
            <a:gdLst/>
            <a:ahLst/>
            <a:cxnLst/>
            <a:rect r="r" b="b" t="t" l="l"/>
            <a:pathLst>
              <a:path h="6531916" w="13063832">
                <a:moveTo>
                  <a:pt x="0" y="0"/>
                </a:moveTo>
                <a:lnTo>
                  <a:pt x="13063832" y="0"/>
                </a:lnTo>
                <a:lnTo>
                  <a:pt x="13063832" y="6531916"/>
                </a:lnTo>
                <a:lnTo>
                  <a:pt x="0" y="6531916"/>
                </a:lnTo>
                <a:lnTo>
                  <a:pt x="0" y="0"/>
                </a:lnTo>
                <a:close/>
              </a:path>
            </a:pathLst>
          </a:custGeom>
          <a:blipFill>
            <a:blip r:embed="rId5"/>
            <a:stretch>
              <a:fillRect l="0" t="0" r="0" b="0"/>
            </a:stretch>
          </a:blipFill>
          <a:ln w="38100" cap="sq">
            <a:solidFill>
              <a:srgbClr val="000000"/>
            </a:solidFill>
            <a:prstDash val="solid"/>
            <a:miter/>
          </a:ln>
        </p:spPr>
      </p:sp>
      <p:sp>
        <p:nvSpPr>
          <p:cNvPr name="TextBox 12" id="12"/>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INTERFACE</a:t>
            </a:r>
          </a:p>
        </p:txBody>
      </p:sp>
      <p:sp>
        <p:nvSpPr>
          <p:cNvPr name="TextBox 13" id="13"/>
          <p:cNvSpPr txBox="true"/>
          <p:nvPr/>
        </p:nvSpPr>
        <p:spPr>
          <a:xfrm rot="0">
            <a:off x="1028700" y="8600316"/>
            <a:ext cx="16230600" cy="563880"/>
          </a:xfrm>
          <a:prstGeom prst="rect">
            <a:avLst/>
          </a:prstGeom>
        </p:spPr>
        <p:txBody>
          <a:bodyPr anchor="t" rtlCol="false" tIns="0" lIns="0" bIns="0" rIns="0">
            <a:spAutoFit/>
          </a:bodyPr>
          <a:lstStyle/>
          <a:p>
            <a:pPr algn="ctr">
              <a:lnSpc>
                <a:spcPts val="4290"/>
              </a:lnSpc>
            </a:pPr>
            <a:r>
              <a:rPr lang="en-US" sz="3900">
                <a:solidFill>
                  <a:srgbClr val="000000"/>
                </a:solidFill>
                <a:latin typeface="MediaPro"/>
                <a:ea typeface="MediaPro"/>
                <a:cs typeface="MediaPro"/>
                <a:sym typeface="MediaPro"/>
              </a:rPr>
              <a:t>Home Page</a:t>
            </a:r>
          </a:p>
        </p:txBody>
      </p:sp>
      <p:sp>
        <p:nvSpPr>
          <p:cNvPr name="TextBox 14" id="14"/>
          <p:cNvSpPr txBox="true"/>
          <p:nvPr/>
        </p:nvSpPr>
        <p:spPr>
          <a:xfrm rot="0">
            <a:off x="14624970" y="634672"/>
            <a:ext cx="2982616"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CLIENT SIDE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Freeform 11" id="11"/>
          <p:cNvSpPr/>
          <p:nvPr/>
        </p:nvSpPr>
        <p:spPr>
          <a:xfrm flipH="false" flipV="false" rot="0">
            <a:off x="5567081" y="1462385"/>
            <a:ext cx="7494237" cy="6905886"/>
          </a:xfrm>
          <a:custGeom>
            <a:avLst/>
            <a:gdLst/>
            <a:ahLst/>
            <a:cxnLst/>
            <a:rect r="r" b="b" t="t" l="l"/>
            <a:pathLst>
              <a:path h="6905886" w="7494237">
                <a:moveTo>
                  <a:pt x="0" y="0"/>
                </a:moveTo>
                <a:lnTo>
                  <a:pt x="7494237" y="0"/>
                </a:lnTo>
                <a:lnTo>
                  <a:pt x="7494237" y="6905887"/>
                </a:lnTo>
                <a:lnTo>
                  <a:pt x="0" y="6905887"/>
                </a:lnTo>
                <a:lnTo>
                  <a:pt x="0" y="0"/>
                </a:lnTo>
                <a:close/>
              </a:path>
            </a:pathLst>
          </a:custGeom>
          <a:blipFill>
            <a:blip r:embed="rId5"/>
            <a:stretch>
              <a:fillRect l="0" t="0" r="0" b="0"/>
            </a:stretch>
          </a:blipFill>
          <a:ln w="38100" cap="sq">
            <a:solidFill>
              <a:srgbClr val="000000"/>
            </a:solidFill>
            <a:prstDash val="solid"/>
            <a:miter/>
          </a:ln>
        </p:spPr>
      </p:sp>
      <p:sp>
        <p:nvSpPr>
          <p:cNvPr name="TextBox 12" id="12"/>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INTERFACE</a:t>
            </a:r>
          </a:p>
        </p:txBody>
      </p:sp>
      <p:sp>
        <p:nvSpPr>
          <p:cNvPr name="TextBox 13" id="13"/>
          <p:cNvSpPr txBox="true"/>
          <p:nvPr/>
        </p:nvSpPr>
        <p:spPr>
          <a:xfrm rot="0">
            <a:off x="1028700" y="8600316"/>
            <a:ext cx="16230600" cy="563880"/>
          </a:xfrm>
          <a:prstGeom prst="rect">
            <a:avLst/>
          </a:prstGeom>
        </p:spPr>
        <p:txBody>
          <a:bodyPr anchor="t" rtlCol="false" tIns="0" lIns="0" bIns="0" rIns="0">
            <a:spAutoFit/>
          </a:bodyPr>
          <a:lstStyle/>
          <a:p>
            <a:pPr algn="ctr">
              <a:lnSpc>
                <a:spcPts val="4290"/>
              </a:lnSpc>
            </a:pPr>
            <a:r>
              <a:rPr lang="en-US" sz="3900">
                <a:solidFill>
                  <a:srgbClr val="000000"/>
                </a:solidFill>
                <a:latin typeface="MediaPro"/>
                <a:ea typeface="MediaPro"/>
                <a:cs typeface="MediaPro"/>
                <a:sym typeface="MediaPro"/>
              </a:rPr>
              <a:t>View Coworking Space &amp; Reservation Form</a:t>
            </a:r>
          </a:p>
        </p:txBody>
      </p:sp>
      <p:sp>
        <p:nvSpPr>
          <p:cNvPr name="TextBox 14" id="14"/>
          <p:cNvSpPr txBox="true"/>
          <p:nvPr/>
        </p:nvSpPr>
        <p:spPr>
          <a:xfrm rot="0">
            <a:off x="14624970" y="634672"/>
            <a:ext cx="2982616"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CLIENT SIDE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Freeform 11" id="11"/>
          <p:cNvSpPr/>
          <p:nvPr/>
        </p:nvSpPr>
        <p:spPr>
          <a:xfrm flipH="false" flipV="false" rot="0">
            <a:off x="635041" y="2156634"/>
            <a:ext cx="9418031" cy="4673698"/>
          </a:xfrm>
          <a:custGeom>
            <a:avLst/>
            <a:gdLst/>
            <a:ahLst/>
            <a:cxnLst/>
            <a:rect r="r" b="b" t="t" l="l"/>
            <a:pathLst>
              <a:path h="4673698" w="9418031">
                <a:moveTo>
                  <a:pt x="0" y="0"/>
                </a:moveTo>
                <a:lnTo>
                  <a:pt x="9418030" y="0"/>
                </a:lnTo>
                <a:lnTo>
                  <a:pt x="9418030" y="4673698"/>
                </a:lnTo>
                <a:lnTo>
                  <a:pt x="0" y="4673698"/>
                </a:lnTo>
                <a:lnTo>
                  <a:pt x="0" y="0"/>
                </a:lnTo>
                <a:close/>
              </a:path>
            </a:pathLst>
          </a:custGeom>
          <a:blipFill>
            <a:blip r:embed="rId5"/>
            <a:stretch>
              <a:fillRect l="0" t="0" r="0" b="0"/>
            </a:stretch>
          </a:blipFill>
          <a:ln w="38100" cap="sq">
            <a:solidFill>
              <a:srgbClr val="000000"/>
            </a:solidFill>
            <a:prstDash val="solid"/>
            <a:miter/>
          </a:ln>
        </p:spPr>
      </p:sp>
      <p:sp>
        <p:nvSpPr>
          <p:cNvPr name="Freeform 12" id="12"/>
          <p:cNvSpPr/>
          <p:nvPr/>
        </p:nvSpPr>
        <p:spPr>
          <a:xfrm flipH="false" flipV="false" rot="0">
            <a:off x="10988684" y="1672152"/>
            <a:ext cx="5459585" cy="5481080"/>
          </a:xfrm>
          <a:custGeom>
            <a:avLst/>
            <a:gdLst/>
            <a:ahLst/>
            <a:cxnLst/>
            <a:rect r="r" b="b" t="t" l="l"/>
            <a:pathLst>
              <a:path h="5481080" w="5459585">
                <a:moveTo>
                  <a:pt x="0" y="0"/>
                </a:moveTo>
                <a:lnTo>
                  <a:pt x="5459585" y="0"/>
                </a:lnTo>
                <a:lnTo>
                  <a:pt x="5459585" y="5481080"/>
                </a:lnTo>
                <a:lnTo>
                  <a:pt x="0" y="5481080"/>
                </a:lnTo>
                <a:lnTo>
                  <a:pt x="0" y="0"/>
                </a:lnTo>
                <a:close/>
              </a:path>
            </a:pathLst>
          </a:custGeom>
          <a:blipFill>
            <a:blip r:embed="rId6"/>
            <a:stretch>
              <a:fillRect l="0" t="0" r="0" b="0"/>
            </a:stretch>
          </a:blipFill>
          <a:ln w="38100" cap="sq">
            <a:solidFill>
              <a:srgbClr val="000000"/>
            </a:solidFill>
            <a:prstDash val="solid"/>
            <a:miter/>
          </a:ln>
        </p:spPr>
      </p:sp>
      <p:sp>
        <p:nvSpPr>
          <p:cNvPr name="TextBox 13" id="13"/>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INTERFACE</a:t>
            </a:r>
          </a:p>
        </p:txBody>
      </p:sp>
      <p:sp>
        <p:nvSpPr>
          <p:cNvPr name="TextBox 14" id="14"/>
          <p:cNvSpPr txBox="true"/>
          <p:nvPr/>
        </p:nvSpPr>
        <p:spPr>
          <a:xfrm rot="0">
            <a:off x="2523325" y="7529518"/>
            <a:ext cx="5641463" cy="558020"/>
          </a:xfrm>
          <a:prstGeom prst="rect">
            <a:avLst/>
          </a:prstGeom>
        </p:spPr>
        <p:txBody>
          <a:bodyPr anchor="t" rtlCol="false" tIns="0" lIns="0" bIns="0" rIns="0">
            <a:spAutoFit/>
          </a:bodyPr>
          <a:lstStyle/>
          <a:p>
            <a:pPr algn="ctr">
              <a:lnSpc>
                <a:spcPts val="4285"/>
              </a:lnSpc>
            </a:pPr>
            <a:r>
              <a:rPr lang="en-US" sz="3895">
                <a:solidFill>
                  <a:srgbClr val="000000"/>
                </a:solidFill>
                <a:latin typeface="MediaPro"/>
                <a:ea typeface="MediaPro"/>
                <a:cs typeface="MediaPro"/>
                <a:sym typeface="MediaPro"/>
              </a:rPr>
              <a:t>Payment Method</a:t>
            </a:r>
          </a:p>
        </p:txBody>
      </p:sp>
      <p:sp>
        <p:nvSpPr>
          <p:cNvPr name="TextBox 15" id="15"/>
          <p:cNvSpPr txBox="true"/>
          <p:nvPr/>
        </p:nvSpPr>
        <p:spPr>
          <a:xfrm rot="0">
            <a:off x="10988684" y="7592009"/>
            <a:ext cx="5459585" cy="563880"/>
          </a:xfrm>
          <a:prstGeom prst="rect">
            <a:avLst/>
          </a:prstGeom>
        </p:spPr>
        <p:txBody>
          <a:bodyPr anchor="t" rtlCol="false" tIns="0" lIns="0" bIns="0" rIns="0">
            <a:spAutoFit/>
          </a:bodyPr>
          <a:lstStyle/>
          <a:p>
            <a:pPr algn="ctr">
              <a:lnSpc>
                <a:spcPts val="4290"/>
              </a:lnSpc>
            </a:pPr>
            <a:r>
              <a:rPr lang="en-US" sz="3900">
                <a:solidFill>
                  <a:srgbClr val="000000"/>
                </a:solidFill>
                <a:latin typeface="MediaPro"/>
                <a:ea typeface="MediaPro"/>
                <a:cs typeface="MediaPro"/>
                <a:sym typeface="MediaPro"/>
              </a:rPr>
              <a:t>Successful Reservation</a:t>
            </a:r>
          </a:p>
        </p:txBody>
      </p:sp>
      <p:sp>
        <p:nvSpPr>
          <p:cNvPr name="TextBox 16" id="16"/>
          <p:cNvSpPr txBox="true"/>
          <p:nvPr/>
        </p:nvSpPr>
        <p:spPr>
          <a:xfrm rot="0">
            <a:off x="14624970" y="634672"/>
            <a:ext cx="2982616"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CLIENT SIDE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53" r="0" b="-8572"/>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Freeform 11" id="11"/>
          <p:cNvSpPr/>
          <p:nvPr/>
        </p:nvSpPr>
        <p:spPr>
          <a:xfrm flipH="false" flipV="false" rot="0">
            <a:off x="635041" y="2240617"/>
            <a:ext cx="8692167" cy="4856748"/>
          </a:xfrm>
          <a:custGeom>
            <a:avLst/>
            <a:gdLst/>
            <a:ahLst/>
            <a:cxnLst/>
            <a:rect r="r" b="b" t="t" l="l"/>
            <a:pathLst>
              <a:path h="4856748" w="8692167">
                <a:moveTo>
                  <a:pt x="0" y="0"/>
                </a:moveTo>
                <a:lnTo>
                  <a:pt x="8692166" y="0"/>
                </a:lnTo>
                <a:lnTo>
                  <a:pt x="8692166" y="4856748"/>
                </a:lnTo>
                <a:lnTo>
                  <a:pt x="0" y="4856748"/>
                </a:lnTo>
                <a:lnTo>
                  <a:pt x="0" y="0"/>
                </a:lnTo>
                <a:close/>
              </a:path>
            </a:pathLst>
          </a:custGeom>
          <a:blipFill>
            <a:blip r:embed="rId5"/>
            <a:stretch>
              <a:fillRect l="0" t="0" r="0" b="0"/>
            </a:stretch>
          </a:blipFill>
          <a:ln w="38100" cap="sq">
            <a:solidFill>
              <a:srgbClr val="000000"/>
            </a:solidFill>
            <a:prstDash val="solid"/>
            <a:miter/>
          </a:ln>
        </p:spPr>
      </p:sp>
      <p:sp>
        <p:nvSpPr>
          <p:cNvPr name="Freeform 12" id="12"/>
          <p:cNvSpPr/>
          <p:nvPr/>
        </p:nvSpPr>
        <p:spPr>
          <a:xfrm flipH="false" flipV="false" rot="0">
            <a:off x="9823824" y="1894271"/>
            <a:ext cx="7207064" cy="5549439"/>
          </a:xfrm>
          <a:custGeom>
            <a:avLst/>
            <a:gdLst/>
            <a:ahLst/>
            <a:cxnLst/>
            <a:rect r="r" b="b" t="t" l="l"/>
            <a:pathLst>
              <a:path h="5549439" w="7207064">
                <a:moveTo>
                  <a:pt x="0" y="0"/>
                </a:moveTo>
                <a:lnTo>
                  <a:pt x="7207063" y="0"/>
                </a:lnTo>
                <a:lnTo>
                  <a:pt x="7207063" y="5549439"/>
                </a:lnTo>
                <a:lnTo>
                  <a:pt x="0" y="5549439"/>
                </a:lnTo>
                <a:lnTo>
                  <a:pt x="0" y="0"/>
                </a:lnTo>
                <a:close/>
              </a:path>
            </a:pathLst>
          </a:custGeom>
          <a:blipFill>
            <a:blip r:embed="rId6"/>
            <a:stretch>
              <a:fillRect l="0" t="0" r="0" b="0"/>
            </a:stretch>
          </a:blipFill>
          <a:ln w="38100" cap="sq">
            <a:solidFill>
              <a:srgbClr val="000000"/>
            </a:solidFill>
            <a:prstDash val="solid"/>
            <a:miter/>
          </a:ln>
        </p:spPr>
      </p:sp>
      <p:sp>
        <p:nvSpPr>
          <p:cNvPr name="TextBox 13" id="13"/>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INTERFACE</a:t>
            </a:r>
          </a:p>
        </p:txBody>
      </p:sp>
      <p:sp>
        <p:nvSpPr>
          <p:cNvPr name="TextBox 14" id="14"/>
          <p:cNvSpPr txBox="true"/>
          <p:nvPr/>
        </p:nvSpPr>
        <p:spPr>
          <a:xfrm rot="0">
            <a:off x="5851308" y="8142622"/>
            <a:ext cx="6602846" cy="563880"/>
          </a:xfrm>
          <a:prstGeom prst="rect">
            <a:avLst/>
          </a:prstGeom>
        </p:spPr>
        <p:txBody>
          <a:bodyPr anchor="t" rtlCol="false" tIns="0" lIns="0" bIns="0" rIns="0">
            <a:spAutoFit/>
          </a:bodyPr>
          <a:lstStyle/>
          <a:p>
            <a:pPr algn="ctr">
              <a:lnSpc>
                <a:spcPts val="4290"/>
              </a:lnSpc>
            </a:pPr>
            <a:r>
              <a:rPr lang="en-US" sz="3900">
                <a:solidFill>
                  <a:srgbClr val="000000"/>
                </a:solidFill>
                <a:latin typeface="MediaPro"/>
                <a:ea typeface="MediaPro"/>
                <a:cs typeface="MediaPro"/>
                <a:sym typeface="MediaPro"/>
              </a:rPr>
              <a:t>Listing Space</a:t>
            </a:r>
          </a:p>
        </p:txBody>
      </p:sp>
      <p:sp>
        <p:nvSpPr>
          <p:cNvPr name="TextBox 15" id="15"/>
          <p:cNvSpPr txBox="true"/>
          <p:nvPr/>
        </p:nvSpPr>
        <p:spPr>
          <a:xfrm rot="0">
            <a:off x="14269661" y="634672"/>
            <a:ext cx="3337924"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LESSOR SIDE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53" r="0" b="-8572"/>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Freeform 11" id="11"/>
          <p:cNvSpPr/>
          <p:nvPr/>
        </p:nvSpPr>
        <p:spPr>
          <a:xfrm flipH="false" flipV="false" rot="0">
            <a:off x="1633425" y="1546295"/>
            <a:ext cx="6653171" cy="6567752"/>
          </a:xfrm>
          <a:custGeom>
            <a:avLst/>
            <a:gdLst/>
            <a:ahLst/>
            <a:cxnLst/>
            <a:rect r="r" b="b" t="t" l="l"/>
            <a:pathLst>
              <a:path h="6567752" w="6653171">
                <a:moveTo>
                  <a:pt x="0" y="0"/>
                </a:moveTo>
                <a:lnTo>
                  <a:pt x="6653171" y="0"/>
                </a:lnTo>
                <a:lnTo>
                  <a:pt x="6653171" y="6567752"/>
                </a:lnTo>
                <a:lnTo>
                  <a:pt x="0" y="6567752"/>
                </a:lnTo>
                <a:lnTo>
                  <a:pt x="0" y="0"/>
                </a:lnTo>
                <a:close/>
              </a:path>
            </a:pathLst>
          </a:custGeom>
          <a:blipFill>
            <a:blip r:embed="rId5"/>
            <a:stretch>
              <a:fillRect l="0" t="0" r="0" b="0"/>
            </a:stretch>
          </a:blipFill>
          <a:ln w="38100" cap="sq">
            <a:solidFill>
              <a:srgbClr val="000000"/>
            </a:solidFill>
            <a:prstDash val="solid"/>
            <a:miter/>
          </a:ln>
        </p:spPr>
      </p:sp>
      <p:sp>
        <p:nvSpPr>
          <p:cNvPr name="Freeform 12" id="12"/>
          <p:cNvSpPr/>
          <p:nvPr/>
        </p:nvSpPr>
        <p:spPr>
          <a:xfrm flipH="false" flipV="false" rot="0">
            <a:off x="10042355" y="1546295"/>
            <a:ext cx="5896268" cy="6651662"/>
          </a:xfrm>
          <a:custGeom>
            <a:avLst/>
            <a:gdLst/>
            <a:ahLst/>
            <a:cxnLst/>
            <a:rect r="r" b="b" t="t" l="l"/>
            <a:pathLst>
              <a:path h="6651662" w="5896268">
                <a:moveTo>
                  <a:pt x="0" y="0"/>
                </a:moveTo>
                <a:lnTo>
                  <a:pt x="5896268" y="0"/>
                </a:lnTo>
                <a:lnTo>
                  <a:pt x="5896268" y="6651662"/>
                </a:lnTo>
                <a:lnTo>
                  <a:pt x="0" y="6651662"/>
                </a:lnTo>
                <a:lnTo>
                  <a:pt x="0" y="0"/>
                </a:lnTo>
                <a:close/>
              </a:path>
            </a:pathLst>
          </a:custGeom>
          <a:blipFill>
            <a:blip r:embed="rId6"/>
            <a:stretch>
              <a:fillRect l="0" t="0" r="0" b="0"/>
            </a:stretch>
          </a:blipFill>
          <a:ln w="38100" cap="sq">
            <a:solidFill>
              <a:srgbClr val="000000"/>
            </a:solidFill>
            <a:prstDash val="solid"/>
            <a:miter/>
          </a:ln>
        </p:spPr>
      </p:sp>
      <p:sp>
        <p:nvSpPr>
          <p:cNvPr name="TextBox 13" id="13"/>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INTERFACE</a:t>
            </a:r>
          </a:p>
        </p:txBody>
      </p:sp>
      <p:sp>
        <p:nvSpPr>
          <p:cNvPr name="TextBox 14" id="14"/>
          <p:cNvSpPr txBox="true"/>
          <p:nvPr/>
        </p:nvSpPr>
        <p:spPr>
          <a:xfrm rot="0">
            <a:off x="1435333" y="8555851"/>
            <a:ext cx="6602846" cy="563880"/>
          </a:xfrm>
          <a:prstGeom prst="rect">
            <a:avLst/>
          </a:prstGeom>
        </p:spPr>
        <p:txBody>
          <a:bodyPr anchor="t" rtlCol="false" tIns="0" lIns="0" bIns="0" rIns="0">
            <a:spAutoFit/>
          </a:bodyPr>
          <a:lstStyle/>
          <a:p>
            <a:pPr algn="ctr">
              <a:lnSpc>
                <a:spcPts val="4290"/>
              </a:lnSpc>
            </a:pPr>
            <a:r>
              <a:rPr lang="en-US" sz="3900">
                <a:solidFill>
                  <a:srgbClr val="000000"/>
                </a:solidFill>
                <a:latin typeface="MediaPro"/>
                <a:ea typeface="MediaPro"/>
                <a:cs typeface="MediaPro"/>
                <a:sym typeface="MediaPro"/>
              </a:rPr>
              <a:t>Feedback and Ratings</a:t>
            </a:r>
          </a:p>
        </p:txBody>
      </p:sp>
      <p:sp>
        <p:nvSpPr>
          <p:cNvPr name="TextBox 15" id="15"/>
          <p:cNvSpPr txBox="true"/>
          <p:nvPr/>
        </p:nvSpPr>
        <p:spPr>
          <a:xfrm rot="0">
            <a:off x="14269661" y="634672"/>
            <a:ext cx="3337924"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LESSOR SIDE</a:t>
            </a:r>
          </a:p>
        </p:txBody>
      </p:sp>
      <p:sp>
        <p:nvSpPr>
          <p:cNvPr name="TextBox 16" id="16"/>
          <p:cNvSpPr txBox="true"/>
          <p:nvPr/>
        </p:nvSpPr>
        <p:spPr>
          <a:xfrm rot="0">
            <a:off x="10042355" y="8600316"/>
            <a:ext cx="6602846" cy="563880"/>
          </a:xfrm>
          <a:prstGeom prst="rect">
            <a:avLst/>
          </a:prstGeom>
        </p:spPr>
        <p:txBody>
          <a:bodyPr anchor="t" rtlCol="false" tIns="0" lIns="0" bIns="0" rIns="0">
            <a:spAutoFit/>
          </a:bodyPr>
          <a:lstStyle/>
          <a:p>
            <a:pPr algn="ctr">
              <a:lnSpc>
                <a:spcPts val="4290"/>
              </a:lnSpc>
            </a:pPr>
            <a:r>
              <a:rPr lang="en-US" sz="3900">
                <a:solidFill>
                  <a:srgbClr val="000000"/>
                </a:solidFill>
                <a:latin typeface="MediaPro"/>
                <a:ea typeface="MediaPro"/>
                <a:cs typeface="MediaPro"/>
                <a:sym typeface="MediaPro"/>
              </a:rPr>
              <a:t>Lessor Analytics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53" r="0" b="-8572"/>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Freeform 11" id="11"/>
          <p:cNvSpPr/>
          <p:nvPr/>
        </p:nvSpPr>
        <p:spPr>
          <a:xfrm flipH="false" flipV="false" rot="0">
            <a:off x="3493371" y="1972084"/>
            <a:ext cx="11301259" cy="6342832"/>
          </a:xfrm>
          <a:custGeom>
            <a:avLst/>
            <a:gdLst/>
            <a:ahLst/>
            <a:cxnLst/>
            <a:rect r="r" b="b" t="t" l="l"/>
            <a:pathLst>
              <a:path h="6342832" w="11301259">
                <a:moveTo>
                  <a:pt x="0" y="0"/>
                </a:moveTo>
                <a:lnTo>
                  <a:pt x="11301258" y="0"/>
                </a:lnTo>
                <a:lnTo>
                  <a:pt x="11301258" y="6342832"/>
                </a:lnTo>
                <a:lnTo>
                  <a:pt x="0" y="6342832"/>
                </a:lnTo>
                <a:lnTo>
                  <a:pt x="0" y="0"/>
                </a:lnTo>
                <a:close/>
              </a:path>
            </a:pathLst>
          </a:custGeom>
          <a:blipFill>
            <a:blip r:embed="rId5"/>
            <a:stretch>
              <a:fillRect l="0" t="0" r="0" b="0"/>
            </a:stretch>
          </a:blipFill>
          <a:ln w="38100" cap="sq">
            <a:solidFill>
              <a:srgbClr val="000000"/>
            </a:solidFill>
            <a:prstDash val="solid"/>
            <a:miter/>
          </a:ln>
        </p:spPr>
      </p:sp>
      <p:sp>
        <p:nvSpPr>
          <p:cNvPr name="TextBox 12" id="12"/>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INTERFACE</a:t>
            </a:r>
          </a:p>
        </p:txBody>
      </p:sp>
      <p:sp>
        <p:nvSpPr>
          <p:cNvPr name="TextBox 13" id="13"/>
          <p:cNvSpPr txBox="true"/>
          <p:nvPr/>
        </p:nvSpPr>
        <p:spPr>
          <a:xfrm rot="0">
            <a:off x="14269661" y="634672"/>
            <a:ext cx="3337924"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LESSOR SIDE</a:t>
            </a:r>
          </a:p>
        </p:txBody>
      </p:sp>
      <p:sp>
        <p:nvSpPr>
          <p:cNvPr name="TextBox 14" id="14"/>
          <p:cNvSpPr txBox="true"/>
          <p:nvPr/>
        </p:nvSpPr>
        <p:spPr>
          <a:xfrm rot="0">
            <a:off x="6024739" y="8555851"/>
            <a:ext cx="6602846" cy="563880"/>
          </a:xfrm>
          <a:prstGeom prst="rect">
            <a:avLst/>
          </a:prstGeom>
        </p:spPr>
        <p:txBody>
          <a:bodyPr anchor="t" rtlCol="false" tIns="0" lIns="0" bIns="0" rIns="0">
            <a:spAutoFit/>
          </a:bodyPr>
          <a:lstStyle/>
          <a:p>
            <a:pPr algn="ctr">
              <a:lnSpc>
                <a:spcPts val="4290"/>
              </a:lnSpc>
            </a:pPr>
            <a:r>
              <a:rPr lang="en-US" sz="3900">
                <a:solidFill>
                  <a:srgbClr val="000000"/>
                </a:solidFill>
                <a:latin typeface="MediaPro"/>
                <a:ea typeface="MediaPro"/>
                <a:cs typeface="MediaPro"/>
                <a:sym typeface="MediaPro"/>
              </a:rPr>
              <a:t>Reservations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200549" y="-1221487"/>
            <a:ext cx="18488549" cy="5709285"/>
            <a:chOff x="0" y="0"/>
            <a:chExt cx="24651399" cy="7612380"/>
          </a:xfrm>
        </p:grpSpPr>
        <p:grpSp>
          <p:nvGrpSpPr>
            <p:cNvPr name="Group 4" id="4"/>
            <p:cNvGrpSpPr/>
            <p:nvPr/>
          </p:nvGrpSpPr>
          <p:grpSpPr>
            <a:xfrm rot="0">
              <a:off x="0" y="617220"/>
              <a:ext cx="24651399" cy="6995160"/>
              <a:chOff x="0" y="0"/>
              <a:chExt cx="2864360" cy="812800"/>
            </a:xfrm>
          </p:grpSpPr>
          <p:sp>
            <p:nvSpPr>
              <p:cNvPr name="Freeform 5" id="5"/>
              <p:cNvSpPr/>
              <p:nvPr/>
            </p:nvSpPr>
            <p:spPr>
              <a:xfrm flipH="false" flipV="false" rot="0">
                <a:off x="0" y="0"/>
                <a:ext cx="2864360" cy="812800"/>
              </a:xfrm>
              <a:custGeom>
                <a:avLst/>
                <a:gdLst/>
                <a:ahLst/>
                <a:cxnLst/>
                <a:rect r="r" b="b" t="t" l="l"/>
                <a:pathLst>
                  <a:path h="812800" w="2864360">
                    <a:moveTo>
                      <a:pt x="0" y="0"/>
                    </a:moveTo>
                    <a:lnTo>
                      <a:pt x="2864360" y="0"/>
                    </a:lnTo>
                    <a:lnTo>
                      <a:pt x="2864360" y="812800"/>
                    </a:lnTo>
                    <a:lnTo>
                      <a:pt x="0" y="812800"/>
                    </a:lnTo>
                    <a:close/>
                  </a:path>
                </a:pathLst>
              </a:custGeom>
              <a:blipFill>
                <a:blip r:embed="rId3"/>
                <a:stretch>
                  <a:fillRect l="0" t="-67980" r="0" b="-66957"/>
                </a:stretch>
              </a:blipFill>
            </p:spPr>
          </p:sp>
        </p:grpSp>
        <p:grpSp>
          <p:nvGrpSpPr>
            <p:cNvPr name="Group 6" id="6"/>
            <p:cNvGrpSpPr/>
            <p:nvPr/>
          </p:nvGrpSpPr>
          <p:grpSpPr>
            <a:xfrm rot="-10800000">
              <a:off x="0" y="0"/>
              <a:ext cx="24651399" cy="7612380"/>
              <a:chOff x="0" y="0"/>
              <a:chExt cx="4869412" cy="1503680"/>
            </a:xfrm>
          </p:grpSpPr>
          <p:sp>
            <p:nvSpPr>
              <p:cNvPr name="Freeform 7" id="7"/>
              <p:cNvSpPr/>
              <p:nvPr/>
            </p:nvSpPr>
            <p:spPr>
              <a:xfrm flipH="false" flipV="false" rot="0">
                <a:off x="0" y="0"/>
                <a:ext cx="4869412" cy="1503680"/>
              </a:xfrm>
              <a:custGeom>
                <a:avLst/>
                <a:gdLst/>
                <a:ahLst/>
                <a:cxnLst/>
                <a:rect r="r" b="b" t="t" l="l"/>
                <a:pathLst>
                  <a:path h="1503680" w="4869412">
                    <a:moveTo>
                      <a:pt x="4869412" y="0"/>
                    </a:moveTo>
                    <a:lnTo>
                      <a:pt x="4869412" y="1503680"/>
                    </a:lnTo>
                    <a:lnTo>
                      <a:pt x="2434706" y="1376680"/>
                    </a:lnTo>
                    <a:lnTo>
                      <a:pt x="0" y="1503680"/>
                    </a:lnTo>
                    <a:lnTo>
                      <a:pt x="0" y="0"/>
                    </a:lnTo>
                    <a:lnTo>
                      <a:pt x="4869412" y="0"/>
                    </a:lnTo>
                    <a:close/>
                  </a:path>
                </a:pathLst>
              </a:custGeom>
              <a:solidFill>
                <a:srgbClr val="DD6444">
                  <a:alpha val="49804"/>
                </a:srgbClr>
              </a:solidFill>
            </p:spPr>
          </p:sp>
          <p:sp>
            <p:nvSpPr>
              <p:cNvPr name="TextBox 8" id="8"/>
              <p:cNvSpPr txBox="true"/>
              <p:nvPr/>
            </p:nvSpPr>
            <p:spPr>
              <a:xfrm>
                <a:off x="0" y="-57150"/>
                <a:ext cx="4869412" cy="1433830"/>
              </a:xfrm>
              <a:prstGeom prst="rect">
                <a:avLst/>
              </a:prstGeom>
            </p:spPr>
            <p:txBody>
              <a:bodyPr anchor="ctr" rtlCol="false" tIns="50800" lIns="50800" bIns="50800" rIns="50800"/>
              <a:lstStyle/>
              <a:p>
                <a:pPr algn="ctr">
                  <a:lnSpc>
                    <a:spcPts val="3080"/>
                  </a:lnSpc>
                </a:pPr>
              </a:p>
            </p:txBody>
          </p:sp>
        </p:grpSp>
      </p:grpSp>
      <p:sp>
        <p:nvSpPr>
          <p:cNvPr name="TextBox 9" id="9"/>
          <p:cNvSpPr txBox="true"/>
          <p:nvPr/>
        </p:nvSpPr>
        <p:spPr>
          <a:xfrm rot="0">
            <a:off x="6348360" y="7999361"/>
            <a:ext cx="5655177" cy="1771371"/>
          </a:xfrm>
          <a:prstGeom prst="rect">
            <a:avLst/>
          </a:prstGeom>
        </p:spPr>
        <p:txBody>
          <a:bodyPr anchor="t" rtlCol="false" tIns="0" lIns="0" bIns="0" rIns="0">
            <a:spAutoFit/>
          </a:bodyPr>
          <a:lstStyle/>
          <a:p>
            <a:pPr algn="ctr">
              <a:lnSpc>
                <a:spcPts val="14165"/>
              </a:lnSpc>
            </a:pPr>
            <a:r>
              <a:rPr lang="en-US" sz="11153" b="true">
                <a:solidFill>
                  <a:srgbClr val="231F20"/>
                </a:solidFill>
                <a:latin typeface="MediaPro Medium"/>
                <a:ea typeface="MediaPro Medium"/>
                <a:cs typeface="MediaPro Medium"/>
                <a:sym typeface="MediaPro Medium"/>
              </a:rPr>
              <a:t>MEMBERS</a:t>
            </a:r>
          </a:p>
        </p:txBody>
      </p:sp>
      <p:grpSp>
        <p:nvGrpSpPr>
          <p:cNvPr name="Group 10" id="10"/>
          <p:cNvGrpSpPr/>
          <p:nvPr/>
        </p:nvGrpSpPr>
        <p:grpSpPr>
          <a:xfrm rot="0">
            <a:off x="14709647" y="3493505"/>
            <a:ext cx="2368333" cy="236833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7274" t="-5195" r="-9352" b="-11430"/>
              </a:stretch>
            </a:blipFill>
            <a:ln w="66675" cap="sq">
              <a:solidFill>
                <a:srgbClr val="DD6444"/>
              </a:solidFill>
              <a:prstDash val="solid"/>
              <a:miter/>
            </a:ln>
          </p:spPr>
        </p:sp>
      </p:grpSp>
      <p:grpSp>
        <p:nvGrpSpPr>
          <p:cNvPr name="Group 12" id="12"/>
          <p:cNvGrpSpPr/>
          <p:nvPr/>
        </p:nvGrpSpPr>
        <p:grpSpPr>
          <a:xfrm rot="0">
            <a:off x="14734961" y="5606859"/>
            <a:ext cx="2358403" cy="682146"/>
            <a:chOff x="0" y="0"/>
            <a:chExt cx="621143" cy="179660"/>
          </a:xfrm>
        </p:grpSpPr>
        <p:sp>
          <p:nvSpPr>
            <p:cNvPr name="Freeform 13" id="13"/>
            <p:cNvSpPr/>
            <p:nvPr/>
          </p:nvSpPr>
          <p:spPr>
            <a:xfrm flipH="false" flipV="false" rot="0">
              <a:off x="0" y="0"/>
              <a:ext cx="621143" cy="179660"/>
            </a:xfrm>
            <a:custGeom>
              <a:avLst/>
              <a:gdLst/>
              <a:ahLst/>
              <a:cxnLst/>
              <a:rect r="r" b="b" t="t" l="l"/>
              <a:pathLst>
                <a:path h="179660" w="621143">
                  <a:moveTo>
                    <a:pt x="0" y="0"/>
                  </a:moveTo>
                  <a:lnTo>
                    <a:pt x="621143" y="0"/>
                  </a:lnTo>
                  <a:lnTo>
                    <a:pt x="621143" y="179660"/>
                  </a:lnTo>
                  <a:lnTo>
                    <a:pt x="0" y="179660"/>
                  </a:lnTo>
                  <a:close/>
                </a:path>
              </a:pathLst>
            </a:custGeom>
            <a:solidFill>
              <a:srgbClr val="FFFFFF"/>
            </a:solidFill>
            <a:ln w="47625" cap="sq">
              <a:solidFill>
                <a:srgbClr val="DD6444"/>
              </a:solidFill>
              <a:prstDash val="solid"/>
              <a:miter/>
            </a:ln>
          </p:spPr>
        </p:sp>
        <p:sp>
          <p:nvSpPr>
            <p:cNvPr name="TextBox 14" id="14"/>
            <p:cNvSpPr txBox="true"/>
            <p:nvPr/>
          </p:nvSpPr>
          <p:spPr>
            <a:xfrm>
              <a:off x="0" y="-57150"/>
              <a:ext cx="621143" cy="236810"/>
            </a:xfrm>
            <a:prstGeom prst="rect">
              <a:avLst/>
            </a:prstGeom>
          </p:spPr>
          <p:txBody>
            <a:bodyPr anchor="ctr" rtlCol="false" tIns="50800" lIns="50800" bIns="50800" rIns="50800"/>
            <a:lstStyle/>
            <a:p>
              <a:pPr algn="ctr">
                <a:lnSpc>
                  <a:spcPts val="3080"/>
                </a:lnSpc>
              </a:pPr>
            </a:p>
          </p:txBody>
        </p:sp>
      </p:grpSp>
      <p:grpSp>
        <p:nvGrpSpPr>
          <p:cNvPr name="Group 15" id="15"/>
          <p:cNvGrpSpPr/>
          <p:nvPr/>
        </p:nvGrpSpPr>
        <p:grpSpPr>
          <a:xfrm rot="0">
            <a:off x="11350715" y="3493505"/>
            <a:ext cx="2368333" cy="236833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279" r="0" b="-1279"/>
              </a:stretch>
            </a:blipFill>
            <a:ln w="66675" cap="sq">
              <a:solidFill>
                <a:srgbClr val="DD6444"/>
              </a:solidFill>
              <a:prstDash val="solid"/>
              <a:miter/>
            </a:ln>
          </p:spPr>
        </p:sp>
      </p:grpSp>
      <p:grpSp>
        <p:nvGrpSpPr>
          <p:cNvPr name="Group 17" id="17"/>
          <p:cNvGrpSpPr/>
          <p:nvPr/>
        </p:nvGrpSpPr>
        <p:grpSpPr>
          <a:xfrm rot="0">
            <a:off x="11376433" y="5606859"/>
            <a:ext cx="2358403" cy="682146"/>
            <a:chOff x="0" y="0"/>
            <a:chExt cx="621143" cy="179660"/>
          </a:xfrm>
        </p:grpSpPr>
        <p:sp>
          <p:nvSpPr>
            <p:cNvPr name="Freeform 18" id="18"/>
            <p:cNvSpPr/>
            <p:nvPr/>
          </p:nvSpPr>
          <p:spPr>
            <a:xfrm flipH="false" flipV="false" rot="0">
              <a:off x="0" y="0"/>
              <a:ext cx="621143" cy="179660"/>
            </a:xfrm>
            <a:custGeom>
              <a:avLst/>
              <a:gdLst/>
              <a:ahLst/>
              <a:cxnLst/>
              <a:rect r="r" b="b" t="t" l="l"/>
              <a:pathLst>
                <a:path h="179660" w="621143">
                  <a:moveTo>
                    <a:pt x="0" y="0"/>
                  </a:moveTo>
                  <a:lnTo>
                    <a:pt x="621143" y="0"/>
                  </a:lnTo>
                  <a:lnTo>
                    <a:pt x="621143" y="179660"/>
                  </a:lnTo>
                  <a:lnTo>
                    <a:pt x="0" y="179660"/>
                  </a:lnTo>
                  <a:close/>
                </a:path>
              </a:pathLst>
            </a:custGeom>
            <a:solidFill>
              <a:srgbClr val="FFFFFF"/>
            </a:solidFill>
            <a:ln w="47625" cap="sq">
              <a:solidFill>
                <a:srgbClr val="DD6444"/>
              </a:solidFill>
              <a:prstDash val="solid"/>
              <a:miter/>
            </a:ln>
          </p:spPr>
        </p:sp>
        <p:sp>
          <p:nvSpPr>
            <p:cNvPr name="TextBox 19" id="19"/>
            <p:cNvSpPr txBox="true"/>
            <p:nvPr/>
          </p:nvSpPr>
          <p:spPr>
            <a:xfrm>
              <a:off x="0" y="-57150"/>
              <a:ext cx="621143" cy="236810"/>
            </a:xfrm>
            <a:prstGeom prst="rect">
              <a:avLst/>
            </a:prstGeom>
          </p:spPr>
          <p:txBody>
            <a:bodyPr anchor="ctr" rtlCol="false" tIns="50800" lIns="50800" bIns="50800" rIns="50800"/>
            <a:lstStyle/>
            <a:p>
              <a:pPr algn="ctr">
                <a:lnSpc>
                  <a:spcPts val="3080"/>
                </a:lnSpc>
              </a:pPr>
            </a:p>
          </p:txBody>
        </p:sp>
      </p:grpSp>
      <p:grpSp>
        <p:nvGrpSpPr>
          <p:cNvPr name="Group 20" id="20"/>
          <p:cNvGrpSpPr/>
          <p:nvPr/>
        </p:nvGrpSpPr>
        <p:grpSpPr>
          <a:xfrm rot="0">
            <a:off x="7991782" y="3493505"/>
            <a:ext cx="2368333" cy="236833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a:ln w="66675" cap="sq">
              <a:solidFill>
                <a:srgbClr val="DD6444"/>
              </a:solidFill>
              <a:prstDash val="solid"/>
              <a:miter/>
            </a:ln>
          </p:spPr>
        </p:sp>
      </p:grpSp>
      <p:grpSp>
        <p:nvGrpSpPr>
          <p:cNvPr name="Group 22" id="22"/>
          <p:cNvGrpSpPr/>
          <p:nvPr/>
        </p:nvGrpSpPr>
        <p:grpSpPr>
          <a:xfrm rot="0">
            <a:off x="7925107" y="5606859"/>
            <a:ext cx="2358403" cy="682146"/>
            <a:chOff x="0" y="0"/>
            <a:chExt cx="621143" cy="179660"/>
          </a:xfrm>
        </p:grpSpPr>
        <p:sp>
          <p:nvSpPr>
            <p:cNvPr name="Freeform 23" id="23"/>
            <p:cNvSpPr/>
            <p:nvPr/>
          </p:nvSpPr>
          <p:spPr>
            <a:xfrm flipH="false" flipV="false" rot="0">
              <a:off x="0" y="0"/>
              <a:ext cx="621143" cy="179660"/>
            </a:xfrm>
            <a:custGeom>
              <a:avLst/>
              <a:gdLst/>
              <a:ahLst/>
              <a:cxnLst/>
              <a:rect r="r" b="b" t="t" l="l"/>
              <a:pathLst>
                <a:path h="179660" w="621143">
                  <a:moveTo>
                    <a:pt x="0" y="0"/>
                  </a:moveTo>
                  <a:lnTo>
                    <a:pt x="621143" y="0"/>
                  </a:lnTo>
                  <a:lnTo>
                    <a:pt x="621143" y="179660"/>
                  </a:lnTo>
                  <a:lnTo>
                    <a:pt x="0" y="179660"/>
                  </a:lnTo>
                  <a:close/>
                </a:path>
              </a:pathLst>
            </a:custGeom>
            <a:solidFill>
              <a:srgbClr val="FFFFFF"/>
            </a:solidFill>
            <a:ln w="47625" cap="sq">
              <a:solidFill>
                <a:srgbClr val="DD6444"/>
              </a:solidFill>
              <a:prstDash val="solid"/>
              <a:miter/>
            </a:ln>
          </p:spPr>
        </p:sp>
        <p:sp>
          <p:nvSpPr>
            <p:cNvPr name="TextBox 24" id="24"/>
            <p:cNvSpPr txBox="true"/>
            <p:nvPr/>
          </p:nvSpPr>
          <p:spPr>
            <a:xfrm>
              <a:off x="0" y="-57150"/>
              <a:ext cx="621143" cy="236810"/>
            </a:xfrm>
            <a:prstGeom prst="rect">
              <a:avLst/>
            </a:prstGeom>
          </p:spPr>
          <p:txBody>
            <a:bodyPr anchor="ctr" rtlCol="false" tIns="50800" lIns="50800" bIns="50800" rIns="50800"/>
            <a:lstStyle/>
            <a:p>
              <a:pPr algn="ctr">
                <a:lnSpc>
                  <a:spcPts val="3080"/>
                </a:lnSpc>
              </a:pPr>
            </a:p>
          </p:txBody>
        </p:sp>
      </p:grpSp>
      <p:grpSp>
        <p:nvGrpSpPr>
          <p:cNvPr name="Group 25" id="25"/>
          <p:cNvGrpSpPr/>
          <p:nvPr/>
        </p:nvGrpSpPr>
        <p:grpSpPr>
          <a:xfrm rot="0">
            <a:off x="4635628" y="3493505"/>
            <a:ext cx="2368333" cy="236833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495" t="0" r="-495" b="0"/>
              </a:stretch>
            </a:blipFill>
            <a:ln w="66675" cap="sq">
              <a:solidFill>
                <a:srgbClr val="DD6444"/>
              </a:solidFill>
              <a:prstDash val="solid"/>
              <a:miter/>
            </a:ln>
          </p:spPr>
        </p:sp>
      </p:grpSp>
      <p:grpSp>
        <p:nvGrpSpPr>
          <p:cNvPr name="Group 27" id="27"/>
          <p:cNvGrpSpPr/>
          <p:nvPr/>
        </p:nvGrpSpPr>
        <p:grpSpPr>
          <a:xfrm rot="0">
            <a:off x="4568953" y="5606859"/>
            <a:ext cx="2358403" cy="682146"/>
            <a:chOff x="0" y="0"/>
            <a:chExt cx="621143" cy="179660"/>
          </a:xfrm>
        </p:grpSpPr>
        <p:sp>
          <p:nvSpPr>
            <p:cNvPr name="Freeform 28" id="28"/>
            <p:cNvSpPr/>
            <p:nvPr/>
          </p:nvSpPr>
          <p:spPr>
            <a:xfrm flipH="false" flipV="false" rot="0">
              <a:off x="0" y="0"/>
              <a:ext cx="621143" cy="179660"/>
            </a:xfrm>
            <a:custGeom>
              <a:avLst/>
              <a:gdLst/>
              <a:ahLst/>
              <a:cxnLst/>
              <a:rect r="r" b="b" t="t" l="l"/>
              <a:pathLst>
                <a:path h="179660" w="621143">
                  <a:moveTo>
                    <a:pt x="0" y="0"/>
                  </a:moveTo>
                  <a:lnTo>
                    <a:pt x="621143" y="0"/>
                  </a:lnTo>
                  <a:lnTo>
                    <a:pt x="621143" y="179660"/>
                  </a:lnTo>
                  <a:lnTo>
                    <a:pt x="0" y="179660"/>
                  </a:lnTo>
                  <a:close/>
                </a:path>
              </a:pathLst>
            </a:custGeom>
            <a:solidFill>
              <a:srgbClr val="FFFFFF"/>
            </a:solidFill>
            <a:ln w="47625" cap="sq">
              <a:solidFill>
                <a:srgbClr val="DD6444"/>
              </a:solidFill>
              <a:prstDash val="solid"/>
              <a:miter/>
            </a:ln>
          </p:spPr>
        </p:sp>
        <p:sp>
          <p:nvSpPr>
            <p:cNvPr name="TextBox 29" id="29"/>
            <p:cNvSpPr txBox="true"/>
            <p:nvPr/>
          </p:nvSpPr>
          <p:spPr>
            <a:xfrm>
              <a:off x="0" y="-57150"/>
              <a:ext cx="621143" cy="236810"/>
            </a:xfrm>
            <a:prstGeom prst="rect">
              <a:avLst/>
            </a:prstGeom>
          </p:spPr>
          <p:txBody>
            <a:bodyPr anchor="ctr" rtlCol="false" tIns="50800" lIns="50800" bIns="50800" rIns="50800"/>
            <a:lstStyle/>
            <a:p>
              <a:pPr algn="ctr">
                <a:lnSpc>
                  <a:spcPts val="3080"/>
                </a:lnSpc>
              </a:pPr>
            </a:p>
          </p:txBody>
        </p:sp>
      </p:grpSp>
      <p:grpSp>
        <p:nvGrpSpPr>
          <p:cNvPr name="Group 30" id="30"/>
          <p:cNvGrpSpPr/>
          <p:nvPr/>
        </p:nvGrpSpPr>
        <p:grpSpPr>
          <a:xfrm rot="0">
            <a:off x="1276695" y="3493505"/>
            <a:ext cx="2368333" cy="236833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a:ln w="66675" cap="sq">
              <a:solidFill>
                <a:srgbClr val="DD6444"/>
              </a:solidFill>
              <a:prstDash val="solid"/>
              <a:miter/>
            </a:ln>
          </p:spPr>
        </p:sp>
      </p:grpSp>
      <p:grpSp>
        <p:nvGrpSpPr>
          <p:cNvPr name="Group 32" id="32"/>
          <p:cNvGrpSpPr/>
          <p:nvPr/>
        </p:nvGrpSpPr>
        <p:grpSpPr>
          <a:xfrm rot="0">
            <a:off x="1210020" y="5606859"/>
            <a:ext cx="2358403" cy="682146"/>
            <a:chOff x="0" y="0"/>
            <a:chExt cx="621143" cy="179660"/>
          </a:xfrm>
        </p:grpSpPr>
        <p:sp>
          <p:nvSpPr>
            <p:cNvPr name="Freeform 33" id="33"/>
            <p:cNvSpPr/>
            <p:nvPr/>
          </p:nvSpPr>
          <p:spPr>
            <a:xfrm flipH="false" flipV="false" rot="0">
              <a:off x="0" y="0"/>
              <a:ext cx="621143" cy="179660"/>
            </a:xfrm>
            <a:custGeom>
              <a:avLst/>
              <a:gdLst/>
              <a:ahLst/>
              <a:cxnLst/>
              <a:rect r="r" b="b" t="t" l="l"/>
              <a:pathLst>
                <a:path h="179660" w="621143">
                  <a:moveTo>
                    <a:pt x="0" y="0"/>
                  </a:moveTo>
                  <a:lnTo>
                    <a:pt x="621143" y="0"/>
                  </a:lnTo>
                  <a:lnTo>
                    <a:pt x="621143" y="179660"/>
                  </a:lnTo>
                  <a:lnTo>
                    <a:pt x="0" y="179660"/>
                  </a:lnTo>
                  <a:close/>
                </a:path>
              </a:pathLst>
            </a:custGeom>
            <a:solidFill>
              <a:srgbClr val="FFFFFF"/>
            </a:solidFill>
            <a:ln w="47625" cap="sq">
              <a:solidFill>
                <a:srgbClr val="DD6444"/>
              </a:solidFill>
              <a:prstDash val="solid"/>
              <a:miter/>
            </a:ln>
          </p:spPr>
        </p:sp>
        <p:sp>
          <p:nvSpPr>
            <p:cNvPr name="TextBox 34" id="34"/>
            <p:cNvSpPr txBox="true"/>
            <p:nvPr/>
          </p:nvSpPr>
          <p:spPr>
            <a:xfrm>
              <a:off x="0" y="-57150"/>
              <a:ext cx="621143" cy="236810"/>
            </a:xfrm>
            <a:prstGeom prst="rect">
              <a:avLst/>
            </a:prstGeom>
          </p:spPr>
          <p:txBody>
            <a:bodyPr anchor="ctr" rtlCol="false" tIns="50800" lIns="50800" bIns="50800" rIns="50800"/>
            <a:lstStyle/>
            <a:p>
              <a:pPr algn="ctr">
                <a:lnSpc>
                  <a:spcPts val="3080"/>
                </a:lnSpc>
              </a:pPr>
            </a:p>
          </p:txBody>
        </p:sp>
      </p:grpSp>
      <p:sp>
        <p:nvSpPr>
          <p:cNvPr name="Freeform 35" id="35"/>
          <p:cNvSpPr/>
          <p:nvPr/>
        </p:nvSpPr>
        <p:spPr>
          <a:xfrm flipH="true" flipV="false" rot="0">
            <a:off x="10030869" y="9541333"/>
            <a:ext cx="8257131" cy="1104391"/>
          </a:xfrm>
          <a:custGeom>
            <a:avLst/>
            <a:gdLst/>
            <a:ahLst/>
            <a:cxnLst/>
            <a:rect r="r" b="b" t="t" l="l"/>
            <a:pathLst>
              <a:path h="1104391" w="8257131">
                <a:moveTo>
                  <a:pt x="8257131" y="0"/>
                </a:moveTo>
                <a:lnTo>
                  <a:pt x="0" y="0"/>
                </a:lnTo>
                <a:lnTo>
                  <a:pt x="0" y="1104392"/>
                </a:lnTo>
                <a:lnTo>
                  <a:pt x="8257131" y="1104392"/>
                </a:lnTo>
                <a:lnTo>
                  <a:pt x="825713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6" id="36"/>
          <p:cNvSpPr/>
          <p:nvPr/>
        </p:nvSpPr>
        <p:spPr>
          <a:xfrm flipH="true" flipV="false" rot="0">
            <a:off x="5506645" y="9825096"/>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9">
              <a:extLst>
                <a:ext uri="{96DAC541-7B7A-43D3-8B79-37D633B846F1}">
                  <asvg:svgBlip xmlns:asvg="http://schemas.microsoft.com/office/drawing/2016/SVG/main" r:embed="rId10"/>
                </a:ext>
              </a:extLst>
            </a:blip>
            <a:stretch>
              <a:fillRect l="-33865" t="-33865" r="0" b="0"/>
            </a:stretch>
          </a:blipFill>
        </p:spPr>
      </p:sp>
      <p:sp>
        <p:nvSpPr>
          <p:cNvPr name="Freeform 37" id="37"/>
          <p:cNvSpPr/>
          <p:nvPr/>
        </p:nvSpPr>
        <p:spPr>
          <a:xfrm flipH="true" flipV="false" rot="0">
            <a:off x="1279024" y="9825096"/>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9">
              <a:extLst>
                <a:ext uri="{96DAC541-7B7A-43D3-8B79-37D633B846F1}">
                  <asvg:svgBlip xmlns:asvg="http://schemas.microsoft.com/office/drawing/2016/SVG/main" r:embed="rId10"/>
                </a:ext>
              </a:extLst>
            </a:blip>
            <a:stretch>
              <a:fillRect l="-33865" t="-33865" r="0" b="0"/>
            </a:stretch>
          </a:blipFill>
        </p:spPr>
      </p:sp>
      <p:sp>
        <p:nvSpPr>
          <p:cNvPr name="Freeform 38" id="38"/>
          <p:cNvSpPr/>
          <p:nvPr/>
        </p:nvSpPr>
        <p:spPr>
          <a:xfrm flipH="true" flipV="false" rot="0">
            <a:off x="0" y="9825096"/>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9">
              <a:extLst>
                <a:ext uri="{96DAC541-7B7A-43D3-8B79-37D633B846F1}">
                  <asvg:svgBlip xmlns:asvg="http://schemas.microsoft.com/office/drawing/2016/SVG/main" r:embed="rId10"/>
                </a:ext>
              </a:extLst>
            </a:blip>
            <a:stretch>
              <a:fillRect l="-33865" t="-33865" r="0" b="0"/>
            </a:stretch>
          </a:blipFill>
        </p:spPr>
      </p:sp>
      <p:sp>
        <p:nvSpPr>
          <p:cNvPr name="TextBox 39" id="39"/>
          <p:cNvSpPr txBox="true"/>
          <p:nvPr/>
        </p:nvSpPr>
        <p:spPr>
          <a:xfrm rot="0">
            <a:off x="14982611" y="5652657"/>
            <a:ext cx="1838339" cy="590308"/>
          </a:xfrm>
          <a:prstGeom prst="rect">
            <a:avLst/>
          </a:prstGeom>
        </p:spPr>
        <p:txBody>
          <a:bodyPr anchor="t" rtlCol="false" tIns="0" lIns="0" bIns="0" rIns="0">
            <a:spAutoFit/>
          </a:bodyPr>
          <a:lstStyle/>
          <a:p>
            <a:pPr algn="ctr">
              <a:lnSpc>
                <a:spcPts val="2399"/>
              </a:lnSpc>
            </a:pPr>
            <a:r>
              <a:rPr lang="en-US" b="true" sz="1999">
                <a:solidFill>
                  <a:srgbClr val="171616"/>
                </a:solidFill>
                <a:latin typeface="Arimo Bold"/>
                <a:ea typeface="Arimo Bold"/>
                <a:cs typeface="Arimo Bold"/>
                <a:sym typeface="Arimo Bold"/>
              </a:rPr>
              <a:t>Recaña, Angel Cyrhen P.</a:t>
            </a:r>
          </a:p>
        </p:txBody>
      </p:sp>
      <p:sp>
        <p:nvSpPr>
          <p:cNvPr name="TextBox 40" id="40"/>
          <p:cNvSpPr txBox="true"/>
          <p:nvPr/>
        </p:nvSpPr>
        <p:spPr>
          <a:xfrm rot="0">
            <a:off x="14753365" y="6458215"/>
            <a:ext cx="2170004" cy="474345"/>
          </a:xfrm>
          <a:prstGeom prst="rect">
            <a:avLst/>
          </a:prstGeom>
        </p:spPr>
        <p:txBody>
          <a:bodyPr anchor="t" rtlCol="false" tIns="0" lIns="0" bIns="0" rIns="0">
            <a:spAutoFit/>
          </a:bodyPr>
          <a:lstStyle/>
          <a:p>
            <a:pPr algn="ctr">
              <a:lnSpc>
                <a:spcPts val="3779"/>
              </a:lnSpc>
            </a:pPr>
            <a:r>
              <a:rPr lang="en-US" sz="2700">
                <a:solidFill>
                  <a:srgbClr val="DD6444"/>
                </a:solidFill>
                <a:latin typeface="MediaPro"/>
                <a:ea typeface="MediaPro"/>
                <a:cs typeface="MediaPro"/>
                <a:sym typeface="MediaPro"/>
              </a:rPr>
              <a:t>Project Manager</a:t>
            </a:r>
          </a:p>
        </p:txBody>
      </p:sp>
      <p:sp>
        <p:nvSpPr>
          <p:cNvPr name="TextBox 41" id="41"/>
          <p:cNvSpPr txBox="true"/>
          <p:nvPr/>
        </p:nvSpPr>
        <p:spPr>
          <a:xfrm rot="0">
            <a:off x="11636465" y="5680863"/>
            <a:ext cx="1838339" cy="590550"/>
          </a:xfrm>
          <a:prstGeom prst="rect">
            <a:avLst/>
          </a:prstGeom>
        </p:spPr>
        <p:txBody>
          <a:bodyPr anchor="t" rtlCol="false" tIns="0" lIns="0" bIns="0" rIns="0">
            <a:spAutoFit/>
          </a:bodyPr>
          <a:lstStyle/>
          <a:p>
            <a:pPr algn="ctr">
              <a:lnSpc>
                <a:spcPts val="2399"/>
              </a:lnSpc>
            </a:pPr>
            <a:r>
              <a:rPr lang="en-US" b="true" sz="1999">
                <a:solidFill>
                  <a:srgbClr val="171616"/>
                </a:solidFill>
                <a:latin typeface="Arimo Bold"/>
                <a:ea typeface="Arimo Bold"/>
                <a:cs typeface="Arimo Bold"/>
                <a:sym typeface="Arimo Bold"/>
              </a:rPr>
              <a:t>Enriquez, Signet B.</a:t>
            </a:r>
          </a:p>
        </p:txBody>
      </p:sp>
      <p:sp>
        <p:nvSpPr>
          <p:cNvPr name="TextBox 42" id="42"/>
          <p:cNvSpPr txBox="true"/>
          <p:nvPr/>
        </p:nvSpPr>
        <p:spPr>
          <a:xfrm rot="0">
            <a:off x="11317377" y="6458215"/>
            <a:ext cx="2291728" cy="950596"/>
          </a:xfrm>
          <a:prstGeom prst="rect">
            <a:avLst/>
          </a:prstGeom>
        </p:spPr>
        <p:txBody>
          <a:bodyPr anchor="t" rtlCol="false" tIns="0" lIns="0" bIns="0" rIns="0">
            <a:spAutoFit/>
          </a:bodyPr>
          <a:lstStyle/>
          <a:p>
            <a:pPr algn="ctr">
              <a:lnSpc>
                <a:spcPts val="3779"/>
              </a:lnSpc>
            </a:pPr>
            <a:r>
              <a:rPr lang="en-US" sz="2699">
                <a:solidFill>
                  <a:srgbClr val="DD6444"/>
                </a:solidFill>
                <a:latin typeface="MediaPro"/>
                <a:ea typeface="MediaPro"/>
                <a:cs typeface="MediaPro"/>
                <a:sym typeface="MediaPro"/>
              </a:rPr>
              <a:t>Lead Researcher,</a:t>
            </a:r>
          </a:p>
          <a:p>
            <a:pPr algn="ctr">
              <a:lnSpc>
                <a:spcPts val="3779"/>
              </a:lnSpc>
            </a:pPr>
            <a:r>
              <a:rPr lang="en-US" sz="2699">
                <a:solidFill>
                  <a:srgbClr val="DD6444"/>
                </a:solidFill>
                <a:latin typeface="MediaPro"/>
                <a:ea typeface="MediaPro"/>
                <a:cs typeface="MediaPro"/>
                <a:sym typeface="MediaPro"/>
              </a:rPr>
              <a:t>Documentation</a:t>
            </a:r>
          </a:p>
        </p:txBody>
      </p:sp>
      <p:sp>
        <p:nvSpPr>
          <p:cNvPr name="TextBox 43" id="43"/>
          <p:cNvSpPr txBox="true"/>
          <p:nvPr/>
        </p:nvSpPr>
        <p:spPr>
          <a:xfrm rot="0">
            <a:off x="8201332" y="5680863"/>
            <a:ext cx="1838339" cy="590550"/>
          </a:xfrm>
          <a:prstGeom prst="rect">
            <a:avLst/>
          </a:prstGeom>
        </p:spPr>
        <p:txBody>
          <a:bodyPr anchor="t" rtlCol="false" tIns="0" lIns="0" bIns="0" rIns="0">
            <a:spAutoFit/>
          </a:bodyPr>
          <a:lstStyle/>
          <a:p>
            <a:pPr algn="ctr">
              <a:lnSpc>
                <a:spcPts val="2399"/>
              </a:lnSpc>
            </a:pPr>
            <a:r>
              <a:rPr lang="en-US" b="true" sz="1999">
                <a:solidFill>
                  <a:srgbClr val="171616"/>
                </a:solidFill>
                <a:latin typeface="Arimo Bold"/>
                <a:ea typeface="Arimo Bold"/>
                <a:cs typeface="Arimo Bold"/>
                <a:sym typeface="Arimo Bold"/>
              </a:rPr>
              <a:t>Caguiat, Tara Francesca L.</a:t>
            </a:r>
          </a:p>
        </p:txBody>
      </p:sp>
      <p:sp>
        <p:nvSpPr>
          <p:cNvPr name="TextBox 44" id="44"/>
          <p:cNvSpPr txBox="true"/>
          <p:nvPr/>
        </p:nvSpPr>
        <p:spPr>
          <a:xfrm rot="0">
            <a:off x="7899047" y="6458215"/>
            <a:ext cx="2410522" cy="474346"/>
          </a:xfrm>
          <a:prstGeom prst="rect">
            <a:avLst/>
          </a:prstGeom>
        </p:spPr>
        <p:txBody>
          <a:bodyPr anchor="t" rtlCol="false" tIns="0" lIns="0" bIns="0" rIns="0">
            <a:spAutoFit/>
          </a:bodyPr>
          <a:lstStyle/>
          <a:p>
            <a:pPr algn="ctr">
              <a:lnSpc>
                <a:spcPts val="3779"/>
              </a:lnSpc>
            </a:pPr>
            <a:r>
              <a:rPr lang="en-US" sz="2699">
                <a:solidFill>
                  <a:srgbClr val="DD6444"/>
                </a:solidFill>
                <a:latin typeface="MediaPro"/>
                <a:ea typeface="MediaPro"/>
                <a:cs typeface="MediaPro"/>
                <a:sym typeface="MediaPro"/>
              </a:rPr>
              <a:t>Lead Front-End</a:t>
            </a:r>
          </a:p>
        </p:txBody>
      </p:sp>
      <p:sp>
        <p:nvSpPr>
          <p:cNvPr name="TextBox 45" id="45"/>
          <p:cNvSpPr txBox="true"/>
          <p:nvPr/>
        </p:nvSpPr>
        <p:spPr>
          <a:xfrm rot="0">
            <a:off x="4845178" y="5680863"/>
            <a:ext cx="1838339" cy="590550"/>
          </a:xfrm>
          <a:prstGeom prst="rect">
            <a:avLst/>
          </a:prstGeom>
        </p:spPr>
        <p:txBody>
          <a:bodyPr anchor="t" rtlCol="false" tIns="0" lIns="0" bIns="0" rIns="0">
            <a:spAutoFit/>
          </a:bodyPr>
          <a:lstStyle/>
          <a:p>
            <a:pPr algn="ctr">
              <a:lnSpc>
                <a:spcPts val="2399"/>
              </a:lnSpc>
            </a:pPr>
            <a:r>
              <a:rPr lang="en-US" b="true" sz="1999">
                <a:solidFill>
                  <a:srgbClr val="171616"/>
                </a:solidFill>
                <a:latin typeface="Arimo Bold"/>
                <a:ea typeface="Arimo Bold"/>
                <a:cs typeface="Arimo Bold"/>
                <a:sym typeface="Arimo Bold"/>
              </a:rPr>
              <a:t>Balatero, Jay-Ann Angela D,</a:t>
            </a:r>
          </a:p>
        </p:txBody>
      </p:sp>
      <p:sp>
        <p:nvSpPr>
          <p:cNvPr name="TextBox 46" id="46"/>
          <p:cNvSpPr txBox="true"/>
          <p:nvPr/>
        </p:nvSpPr>
        <p:spPr>
          <a:xfrm rot="0">
            <a:off x="4798506" y="6458215"/>
            <a:ext cx="1931681" cy="474346"/>
          </a:xfrm>
          <a:prstGeom prst="rect">
            <a:avLst/>
          </a:prstGeom>
        </p:spPr>
        <p:txBody>
          <a:bodyPr anchor="t" rtlCol="false" tIns="0" lIns="0" bIns="0" rIns="0">
            <a:spAutoFit/>
          </a:bodyPr>
          <a:lstStyle/>
          <a:p>
            <a:pPr algn="ctr">
              <a:lnSpc>
                <a:spcPts val="3779"/>
              </a:lnSpc>
            </a:pPr>
            <a:r>
              <a:rPr lang="en-US" sz="2699">
                <a:solidFill>
                  <a:srgbClr val="DD6444"/>
                </a:solidFill>
                <a:latin typeface="MediaPro"/>
                <a:ea typeface="MediaPro"/>
                <a:cs typeface="MediaPro"/>
                <a:sym typeface="MediaPro"/>
              </a:rPr>
              <a:t>Lead Back-End</a:t>
            </a:r>
          </a:p>
        </p:txBody>
      </p:sp>
      <p:sp>
        <p:nvSpPr>
          <p:cNvPr name="TextBox 47" id="47"/>
          <p:cNvSpPr txBox="true"/>
          <p:nvPr/>
        </p:nvSpPr>
        <p:spPr>
          <a:xfrm rot="0">
            <a:off x="1486245" y="5680863"/>
            <a:ext cx="1838339" cy="590550"/>
          </a:xfrm>
          <a:prstGeom prst="rect">
            <a:avLst/>
          </a:prstGeom>
        </p:spPr>
        <p:txBody>
          <a:bodyPr anchor="t" rtlCol="false" tIns="0" lIns="0" bIns="0" rIns="0">
            <a:spAutoFit/>
          </a:bodyPr>
          <a:lstStyle/>
          <a:p>
            <a:pPr algn="ctr">
              <a:lnSpc>
                <a:spcPts val="2399"/>
              </a:lnSpc>
            </a:pPr>
            <a:r>
              <a:rPr lang="en-US" b="true" sz="1999">
                <a:solidFill>
                  <a:srgbClr val="171616"/>
                </a:solidFill>
                <a:latin typeface="Arimo Bold"/>
                <a:ea typeface="Arimo Bold"/>
                <a:cs typeface="Arimo Bold"/>
                <a:sym typeface="Arimo Bold"/>
              </a:rPr>
              <a:t>Andal, Maria Eloissa M.</a:t>
            </a:r>
          </a:p>
        </p:txBody>
      </p:sp>
      <p:sp>
        <p:nvSpPr>
          <p:cNvPr name="TextBox 48" id="48"/>
          <p:cNvSpPr txBox="true"/>
          <p:nvPr/>
        </p:nvSpPr>
        <p:spPr>
          <a:xfrm rot="0">
            <a:off x="1215213" y="6458215"/>
            <a:ext cx="2380402" cy="474346"/>
          </a:xfrm>
          <a:prstGeom prst="rect">
            <a:avLst/>
          </a:prstGeom>
        </p:spPr>
        <p:txBody>
          <a:bodyPr anchor="t" rtlCol="false" tIns="0" lIns="0" bIns="0" rIns="0">
            <a:spAutoFit/>
          </a:bodyPr>
          <a:lstStyle/>
          <a:p>
            <a:pPr algn="ctr">
              <a:lnSpc>
                <a:spcPts val="3779"/>
              </a:lnSpc>
            </a:pPr>
            <a:r>
              <a:rPr lang="en-US" sz="2699">
                <a:solidFill>
                  <a:srgbClr val="DD6444"/>
                </a:solidFill>
                <a:latin typeface="MediaPro"/>
                <a:ea typeface="MediaPro"/>
                <a:cs typeface="MediaPro"/>
                <a:sym typeface="MediaPro"/>
              </a:rPr>
              <a:t>Lead Programmer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053" r="0" b="-8572"/>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Freeform 11" id="11"/>
          <p:cNvSpPr/>
          <p:nvPr/>
        </p:nvSpPr>
        <p:spPr>
          <a:xfrm flipH="false" flipV="false" rot="0">
            <a:off x="5110018" y="1462385"/>
            <a:ext cx="8432288" cy="6599182"/>
          </a:xfrm>
          <a:custGeom>
            <a:avLst/>
            <a:gdLst/>
            <a:ahLst/>
            <a:cxnLst/>
            <a:rect r="r" b="b" t="t" l="l"/>
            <a:pathLst>
              <a:path h="6599182" w="8432288">
                <a:moveTo>
                  <a:pt x="0" y="0"/>
                </a:moveTo>
                <a:lnTo>
                  <a:pt x="8432288" y="0"/>
                </a:lnTo>
                <a:lnTo>
                  <a:pt x="8432288" y="6599182"/>
                </a:lnTo>
                <a:lnTo>
                  <a:pt x="0" y="6599182"/>
                </a:lnTo>
                <a:lnTo>
                  <a:pt x="0" y="0"/>
                </a:lnTo>
                <a:close/>
              </a:path>
            </a:pathLst>
          </a:custGeom>
          <a:blipFill>
            <a:blip r:embed="rId5"/>
            <a:stretch>
              <a:fillRect l="0" t="0" r="0" b="0"/>
            </a:stretch>
          </a:blipFill>
          <a:ln w="38100" cap="sq">
            <a:solidFill>
              <a:srgbClr val="000000"/>
            </a:solidFill>
            <a:prstDash val="solid"/>
            <a:miter/>
          </a:ln>
        </p:spPr>
      </p:sp>
      <p:sp>
        <p:nvSpPr>
          <p:cNvPr name="TextBox 12" id="12"/>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INTERFACE</a:t>
            </a:r>
          </a:p>
        </p:txBody>
      </p:sp>
      <p:sp>
        <p:nvSpPr>
          <p:cNvPr name="TextBox 13" id="13"/>
          <p:cNvSpPr txBox="true"/>
          <p:nvPr/>
        </p:nvSpPr>
        <p:spPr>
          <a:xfrm rot="0">
            <a:off x="14269661" y="634672"/>
            <a:ext cx="3337924"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ADMIN SIDE</a:t>
            </a:r>
          </a:p>
        </p:txBody>
      </p:sp>
      <p:sp>
        <p:nvSpPr>
          <p:cNvPr name="TextBox 14" id="14"/>
          <p:cNvSpPr txBox="true"/>
          <p:nvPr/>
        </p:nvSpPr>
        <p:spPr>
          <a:xfrm rot="0">
            <a:off x="6024739" y="8555851"/>
            <a:ext cx="6602846" cy="563880"/>
          </a:xfrm>
          <a:prstGeom prst="rect">
            <a:avLst/>
          </a:prstGeom>
        </p:spPr>
        <p:txBody>
          <a:bodyPr anchor="t" rtlCol="false" tIns="0" lIns="0" bIns="0" rIns="0">
            <a:spAutoFit/>
          </a:bodyPr>
          <a:lstStyle/>
          <a:p>
            <a:pPr algn="ctr">
              <a:lnSpc>
                <a:spcPts val="4290"/>
              </a:lnSpc>
            </a:pPr>
            <a:r>
              <a:rPr lang="en-US" sz="3900">
                <a:solidFill>
                  <a:srgbClr val="000000"/>
                </a:solidFill>
                <a:latin typeface="MediaPro"/>
                <a:ea typeface="MediaPro"/>
                <a:cs typeface="MediaPro"/>
                <a:sym typeface="MediaPro"/>
              </a:rPr>
              <a:t>System Admin Analytics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TextBox 11" id="11"/>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PROJECT EVALUATION</a:t>
            </a:r>
          </a:p>
        </p:txBody>
      </p:sp>
      <p:sp>
        <p:nvSpPr>
          <p:cNvPr name="TextBox 12" id="12"/>
          <p:cNvSpPr txBox="true"/>
          <p:nvPr/>
        </p:nvSpPr>
        <p:spPr>
          <a:xfrm rot="0">
            <a:off x="1028700" y="2165698"/>
            <a:ext cx="6944555" cy="525409"/>
          </a:xfrm>
          <a:prstGeom prst="rect">
            <a:avLst/>
          </a:prstGeom>
        </p:spPr>
        <p:txBody>
          <a:bodyPr anchor="t" rtlCol="false" tIns="0" lIns="0" bIns="0" rIns="0">
            <a:spAutoFit/>
          </a:bodyPr>
          <a:lstStyle/>
          <a:p>
            <a:pPr algn="ctr">
              <a:lnSpc>
                <a:spcPts val="4072"/>
              </a:lnSpc>
            </a:pPr>
            <a:r>
              <a:rPr lang="en-US" sz="3702">
                <a:solidFill>
                  <a:srgbClr val="000000"/>
                </a:solidFill>
                <a:latin typeface="MediaPro"/>
                <a:ea typeface="MediaPro"/>
                <a:cs typeface="MediaPro"/>
                <a:sym typeface="MediaPro"/>
              </a:rPr>
              <a:t>Functional Suitability Evaluation Result</a:t>
            </a:r>
          </a:p>
        </p:txBody>
      </p:sp>
      <p:graphicFrame>
        <p:nvGraphicFramePr>
          <p:cNvPr name="Table 13" id="13"/>
          <p:cNvGraphicFramePr>
            <a:graphicFrameLocks noGrp="true"/>
          </p:cNvGraphicFramePr>
          <p:nvPr/>
        </p:nvGraphicFramePr>
        <p:xfrm>
          <a:off x="1028700" y="2908307"/>
          <a:ext cx="16073044" cy="4991100"/>
        </p:xfrm>
        <a:graphic>
          <a:graphicData uri="http://schemas.openxmlformats.org/drawingml/2006/table">
            <a:tbl>
              <a:tblPr/>
              <a:tblGrid>
                <a:gridCol w="5357681"/>
                <a:gridCol w="5357681"/>
                <a:gridCol w="5357681"/>
              </a:tblGrid>
              <a:tr h="998220">
                <a:tc>
                  <a:txBody>
                    <a:bodyPr anchor="t" rtlCol="false"/>
                    <a:lstStyle/>
                    <a:p>
                      <a:pPr algn="ctr">
                        <a:lnSpc>
                          <a:spcPts val="3919"/>
                        </a:lnSpc>
                        <a:defRPr/>
                      </a:pPr>
                      <a:r>
                        <a:rPr lang="en-US" sz="2799" b="true">
                          <a:solidFill>
                            <a:srgbClr val="FFFFFF"/>
                          </a:solidFill>
                          <a:latin typeface="Arimo Bold"/>
                          <a:ea typeface="Arimo Bold"/>
                          <a:cs typeface="Arimo Bold"/>
                          <a:sym typeface="Arimo Bold"/>
                        </a:rPr>
                        <a:t>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919"/>
                        </a:lnSpc>
                        <a:defRPr/>
                      </a:pPr>
                      <a:r>
                        <a:rPr lang="en-US" sz="2799" b="true">
                          <a:solidFill>
                            <a:srgbClr val="FFFFFF"/>
                          </a:solidFill>
                          <a:latin typeface="Arimo Bold"/>
                          <a:ea typeface="Arimo Bold"/>
                          <a:cs typeface="Arimo Bold"/>
                          <a:sym typeface="Arimo Bold"/>
                        </a:rPr>
                        <a:t>WEIGHTED 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919"/>
                        </a:lnSpc>
                        <a:defRPr/>
                      </a:pPr>
                      <a:r>
                        <a:rPr lang="en-US" sz="2799" b="true">
                          <a:solidFill>
                            <a:srgbClr val="FFFFFF"/>
                          </a:solidFill>
                          <a:latin typeface="Arimo Bold"/>
                          <a:ea typeface="Arimo Bold"/>
                          <a:cs typeface="Arimo Bold"/>
                          <a:sym typeface="Arimo Bold"/>
                        </a:rPr>
                        <a:t>DESCRIPTIVE RATING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r>
              <a:tr h="998220">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Functional Completeness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3.68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8220">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Functional Correctness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3.82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8220">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Functional Appropriateness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3.88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8220">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Overall Weighted 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3.79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TextBox 11" id="11"/>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PROJECT EVALUATION</a:t>
            </a:r>
          </a:p>
        </p:txBody>
      </p:sp>
      <p:sp>
        <p:nvSpPr>
          <p:cNvPr name="TextBox 12" id="12"/>
          <p:cNvSpPr txBox="true"/>
          <p:nvPr/>
        </p:nvSpPr>
        <p:spPr>
          <a:xfrm rot="0">
            <a:off x="1028700" y="1990243"/>
            <a:ext cx="6944555" cy="532757"/>
          </a:xfrm>
          <a:prstGeom prst="rect">
            <a:avLst/>
          </a:prstGeom>
        </p:spPr>
        <p:txBody>
          <a:bodyPr anchor="t" rtlCol="false" tIns="0" lIns="0" bIns="0" rIns="0">
            <a:spAutoFit/>
          </a:bodyPr>
          <a:lstStyle/>
          <a:p>
            <a:pPr algn="l">
              <a:lnSpc>
                <a:spcPts val="4072"/>
              </a:lnSpc>
            </a:pPr>
            <a:r>
              <a:rPr lang="en-US" sz="3702">
                <a:solidFill>
                  <a:srgbClr val="000000"/>
                </a:solidFill>
                <a:latin typeface="MediaPro"/>
                <a:ea typeface="MediaPro"/>
                <a:cs typeface="MediaPro"/>
                <a:sym typeface="MediaPro"/>
              </a:rPr>
              <a:t>Reliability Evaluation Result</a:t>
            </a:r>
          </a:p>
        </p:txBody>
      </p:sp>
      <p:graphicFrame>
        <p:nvGraphicFramePr>
          <p:cNvPr name="Table 13" id="13"/>
          <p:cNvGraphicFramePr>
            <a:graphicFrameLocks noGrp="true"/>
          </p:cNvGraphicFramePr>
          <p:nvPr/>
        </p:nvGraphicFramePr>
        <p:xfrm>
          <a:off x="1028700" y="2732852"/>
          <a:ext cx="16073044" cy="5981700"/>
        </p:xfrm>
        <a:graphic>
          <a:graphicData uri="http://schemas.openxmlformats.org/drawingml/2006/table">
            <a:tbl>
              <a:tblPr/>
              <a:tblGrid>
                <a:gridCol w="5357681"/>
                <a:gridCol w="5357681"/>
                <a:gridCol w="5357681"/>
              </a:tblGrid>
              <a:tr h="996950">
                <a:tc>
                  <a:txBody>
                    <a:bodyPr anchor="t" rtlCol="false"/>
                    <a:lstStyle/>
                    <a:p>
                      <a:pPr algn="ctr">
                        <a:lnSpc>
                          <a:spcPts val="3919"/>
                        </a:lnSpc>
                        <a:defRPr/>
                      </a:pPr>
                      <a:r>
                        <a:rPr lang="en-US" sz="2799" b="true">
                          <a:solidFill>
                            <a:srgbClr val="FFFFFF"/>
                          </a:solidFill>
                          <a:latin typeface="Arimo Bold"/>
                          <a:ea typeface="Arimo Bold"/>
                          <a:cs typeface="Arimo Bold"/>
                          <a:sym typeface="Arimo Bold"/>
                        </a:rPr>
                        <a:t>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919"/>
                        </a:lnSpc>
                        <a:defRPr/>
                      </a:pPr>
                      <a:r>
                        <a:rPr lang="en-US" sz="2799" b="true">
                          <a:solidFill>
                            <a:srgbClr val="FFFFFF"/>
                          </a:solidFill>
                          <a:latin typeface="Arimo Bold"/>
                          <a:ea typeface="Arimo Bold"/>
                          <a:cs typeface="Arimo Bold"/>
                          <a:sym typeface="Arimo Bold"/>
                        </a:rPr>
                        <a:t>WEIGHTED 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919"/>
                        </a:lnSpc>
                        <a:defRPr/>
                      </a:pPr>
                      <a:r>
                        <a:rPr lang="en-US" sz="2799" b="true">
                          <a:solidFill>
                            <a:srgbClr val="FFFFFF"/>
                          </a:solidFill>
                          <a:latin typeface="Arimo Bold"/>
                          <a:ea typeface="Arimo Bold"/>
                          <a:cs typeface="Arimo Bold"/>
                          <a:sym typeface="Arimo Bold"/>
                        </a:rPr>
                        <a:t>DESCRIPTIVE RATING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r>
              <a:tr h="996950">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Maturity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3.79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6950">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Availability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3.74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6950">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Fault Tolerance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3.74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6950">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Recoverability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3.74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96950">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Overall Weighted 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3.75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TextBox 11" id="11"/>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PROJECT EVALUATION</a:t>
            </a:r>
          </a:p>
        </p:txBody>
      </p:sp>
      <p:sp>
        <p:nvSpPr>
          <p:cNvPr name="TextBox 12" id="12"/>
          <p:cNvSpPr txBox="true"/>
          <p:nvPr/>
        </p:nvSpPr>
        <p:spPr>
          <a:xfrm rot="0">
            <a:off x="1028700" y="1990243"/>
            <a:ext cx="6944555" cy="532757"/>
          </a:xfrm>
          <a:prstGeom prst="rect">
            <a:avLst/>
          </a:prstGeom>
        </p:spPr>
        <p:txBody>
          <a:bodyPr anchor="t" rtlCol="false" tIns="0" lIns="0" bIns="0" rIns="0">
            <a:spAutoFit/>
          </a:bodyPr>
          <a:lstStyle/>
          <a:p>
            <a:pPr algn="l">
              <a:lnSpc>
                <a:spcPts val="4072"/>
              </a:lnSpc>
            </a:pPr>
            <a:r>
              <a:rPr lang="en-US" sz="3702">
                <a:solidFill>
                  <a:srgbClr val="000000"/>
                </a:solidFill>
                <a:latin typeface="MediaPro"/>
                <a:ea typeface="MediaPro"/>
                <a:cs typeface="MediaPro"/>
                <a:sym typeface="MediaPro"/>
              </a:rPr>
              <a:t>Software Evaluation Results Summary</a:t>
            </a:r>
          </a:p>
        </p:txBody>
      </p:sp>
      <p:graphicFrame>
        <p:nvGraphicFramePr>
          <p:cNvPr name="Table 13" id="13"/>
          <p:cNvGraphicFramePr>
            <a:graphicFrameLocks noGrp="true"/>
          </p:cNvGraphicFramePr>
          <p:nvPr/>
        </p:nvGraphicFramePr>
        <p:xfrm>
          <a:off x="1028700" y="2732852"/>
          <a:ext cx="16073044" cy="4000500"/>
        </p:xfrm>
        <a:graphic>
          <a:graphicData uri="http://schemas.openxmlformats.org/drawingml/2006/table">
            <a:tbl>
              <a:tblPr/>
              <a:tblGrid>
                <a:gridCol w="8036522"/>
                <a:gridCol w="8036522"/>
              </a:tblGrid>
              <a:tr h="1000125">
                <a:tc>
                  <a:txBody>
                    <a:bodyPr anchor="t" rtlCol="false"/>
                    <a:lstStyle/>
                    <a:p>
                      <a:pPr algn="ctr">
                        <a:lnSpc>
                          <a:spcPts val="3919"/>
                        </a:lnSpc>
                        <a:defRPr/>
                      </a:pPr>
                      <a:r>
                        <a:rPr lang="en-US" sz="2799" b="true">
                          <a:solidFill>
                            <a:srgbClr val="FFFFFF"/>
                          </a:solidFill>
                          <a:latin typeface="Arimo Bold"/>
                          <a:ea typeface="Arimo Bold"/>
                          <a:cs typeface="Arimo Bold"/>
                          <a:sym typeface="Arimo Bold"/>
                        </a:rPr>
                        <a:t>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c>
                  <a:txBody>
                    <a:bodyPr anchor="t" rtlCol="false"/>
                    <a:lstStyle/>
                    <a:p>
                      <a:pPr algn="ctr">
                        <a:lnSpc>
                          <a:spcPts val="3919"/>
                        </a:lnSpc>
                        <a:defRPr/>
                      </a:pPr>
                      <a:r>
                        <a:rPr lang="en-US" sz="2799" b="true">
                          <a:solidFill>
                            <a:srgbClr val="FFFFFF"/>
                          </a:solidFill>
                          <a:latin typeface="Arimo Bold"/>
                          <a:ea typeface="Arimo Bold"/>
                          <a:cs typeface="Arimo Bold"/>
                          <a:sym typeface="Arimo Bold"/>
                        </a:rPr>
                        <a:t>DESCRIPTIVE RATING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E7559"/>
                    </a:solidFill>
                  </a:tcPr>
                </a:tc>
              </a:tr>
              <a:tr h="1000125">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Functional Suitability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0125">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Reliability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0125">
                <a:tc>
                  <a:txBody>
                    <a:bodyPr anchor="t" rtlCol="false"/>
                    <a:lstStyle/>
                    <a:p>
                      <a:pPr algn="l">
                        <a:lnSpc>
                          <a:spcPts val="3919"/>
                        </a:lnSpc>
                        <a:defRPr/>
                      </a:pPr>
                      <a:r>
                        <a:rPr lang="en-US" sz="2799" b="true">
                          <a:solidFill>
                            <a:srgbClr val="000000"/>
                          </a:solidFill>
                          <a:latin typeface="Arimo Bold"/>
                          <a:ea typeface="Arimo Bold"/>
                          <a:cs typeface="Arimo Bold"/>
                          <a:sym typeface="Arimo Bold"/>
                        </a:rPr>
                        <a:t>Overall Weighted Mean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Arimo"/>
                          <a:ea typeface="Arimo"/>
                          <a:cs typeface="Arimo"/>
                          <a:sym typeface="Arimo"/>
                        </a:rPr>
                        <a:t>Highly Acceptable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TextBox 3" id="3"/>
          <p:cNvSpPr txBox="true"/>
          <p:nvPr/>
        </p:nvSpPr>
        <p:spPr>
          <a:xfrm rot="0">
            <a:off x="2009837" y="3997706"/>
            <a:ext cx="14268325" cy="2158238"/>
          </a:xfrm>
          <a:prstGeom prst="rect">
            <a:avLst/>
          </a:prstGeom>
        </p:spPr>
        <p:txBody>
          <a:bodyPr anchor="t" rtlCol="false" tIns="0" lIns="0" bIns="0" rIns="0">
            <a:spAutoFit/>
          </a:bodyPr>
          <a:lstStyle/>
          <a:p>
            <a:pPr algn="ctr">
              <a:lnSpc>
                <a:spcPts val="16890"/>
              </a:lnSpc>
            </a:pPr>
            <a:r>
              <a:rPr lang="en-US" sz="13299" b="true">
                <a:solidFill>
                  <a:srgbClr val="DD6444"/>
                </a:solidFill>
                <a:latin typeface="Arimo Bold"/>
                <a:ea typeface="Arimo Bold"/>
                <a:cs typeface="Arimo Bold"/>
                <a:sym typeface="Arimo Bold"/>
              </a:rPr>
              <a:t>DISCUSSIONS</a:t>
            </a:r>
          </a:p>
        </p:txBody>
      </p:sp>
      <p:sp>
        <p:nvSpPr>
          <p:cNvPr name="Freeform 4" id="4"/>
          <p:cNvSpPr/>
          <p:nvPr/>
        </p:nvSpPr>
        <p:spPr>
          <a:xfrm flipH="false" flipV="false" rot="0">
            <a:off x="-4109085" y="6182767"/>
            <a:ext cx="7448131" cy="7448131"/>
          </a:xfrm>
          <a:custGeom>
            <a:avLst/>
            <a:gdLst/>
            <a:ahLst/>
            <a:cxnLst/>
            <a:rect r="r" b="b" t="t" l="l"/>
            <a:pathLst>
              <a:path h="7448131" w="7448131">
                <a:moveTo>
                  <a:pt x="0" y="0"/>
                </a:moveTo>
                <a:lnTo>
                  <a:pt x="7448131" y="0"/>
                </a:lnTo>
                <a:lnTo>
                  <a:pt x="7448131" y="7448131"/>
                </a:lnTo>
                <a:lnTo>
                  <a:pt x="0" y="74481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794" y="-3724065"/>
            <a:ext cx="7448131" cy="7448131"/>
          </a:xfrm>
          <a:custGeom>
            <a:avLst/>
            <a:gdLst/>
            <a:ahLst/>
            <a:cxnLst/>
            <a:rect r="r" b="b" t="t" l="l"/>
            <a:pathLst>
              <a:path h="7448131" w="7448131">
                <a:moveTo>
                  <a:pt x="0" y="0"/>
                </a:moveTo>
                <a:lnTo>
                  <a:pt x="7448131" y="0"/>
                </a:lnTo>
                <a:lnTo>
                  <a:pt x="7448131" y="7448130"/>
                </a:lnTo>
                <a:lnTo>
                  <a:pt x="0" y="7448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454118" y="1551222"/>
            <a:ext cx="1379763" cy="1379763"/>
          </a:xfrm>
          <a:custGeom>
            <a:avLst/>
            <a:gdLst/>
            <a:ahLst/>
            <a:cxnLst/>
            <a:rect r="r" b="b" t="t" l="l"/>
            <a:pathLst>
              <a:path h="1379763" w="1379763">
                <a:moveTo>
                  <a:pt x="0" y="0"/>
                </a:moveTo>
                <a:lnTo>
                  <a:pt x="1379764" y="0"/>
                </a:lnTo>
                <a:lnTo>
                  <a:pt x="1379764" y="1379763"/>
                </a:lnTo>
                <a:lnTo>
                  <a:pt x="0" y="1379763"/>
                </a:lnTo>
                <a:lnTo>
                  <a:pt x="0" y="0"/>
                </a:lnTo>
                <a:close/>
              </a:path>
            </a:pathLst>
          </a:custGeom>
          <a:blipFill>
            <a:blip r:embed="rId7">
              <a:alphaModFix amt="29000"/>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213835"/>
            <a:ext cx="18288000" cy="1104391"/>
            <a:chOff x="0" y="0"/>
            <a:chExt cx="24384000" cy="1472522"/>
          </a:xfrm>
        </p:grpSpPr>
        <p:sp>
          <p:nvSpPr>
            <p:cNvPr name="Freeform 7" id="7"/>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grpSp>
        <p:nvGrpSpPr>
          <p:cNvPr name="Group 11" id="11"/>
          <p:cNvGrpSpPr/>
          <p:nvPr/>
        </p:nvGrpSpPr>
        <p:grpSpPr>
          <a:xfrm rot="0">
            <a:off x="1028700" y="2003156"/>
            <a:ext cx="16485061" cy="6810844"/>
            <a:chOff x="0" y="0"/>
            <a:chExt cx="4341744" cy="1793803"/>
          </a:xfrm>
        </p:grpSpPr>
        <p:sp>
          <p:nvSpPr>
            <p:cNvPr name="Freeform 12" id="12"/>
            <p:cNvSpPr/>
            <p:nvPr/>
          </p:nvSpPr>
          <p:spPr>
            <a:xfrm flipH="false" flipV="false" rot="0">
              <a:off x="0" y="0"/>
              <a:ext cx="4341745" cy="1793803"/>
            </a:xfrm>
            <a:custGeom>
              <a:avLst/>
              <a:gdLst/>
              <a:ahLst/>
              <a:cxnLst/>
              <a:rect r="r" b="b" t="t" l="l"/>
              <a:pathLst>
                <a:path h="1793803" w="4341745">
                  <a:moveTo>
                    <a:pt x="0" y="0"/>
                  </a:moveTo>
                  <a:lnTo>
                    <a:pt x="4341745" y="0"/>
                  </a:lnTo>
                  <a:lnTo>
                    <a:pt x="4341745" y="1793803"/>
                  </a:lnTo>
                  <a:lnTo>
                    <a:pt x="0" y="1793803"/>
                  </a:lnTo>
                  <a:close/>
                </a:path>
              </a:pathLst>
            </a:custGeom>
            <a:solidFill>
              <a:srgbClr val="DD6444"/>
            </a:solidFill>
          </p:spPr>
        </p:sp>
        <p:sp>
          <p:nvSpPr>
            <p:cNvPr name="TextBox 13" id="13"/>
            <p:cNvSpPr txBox="true"/>
            <p:nvPr/>
          </p:nvSpPr>
          <p:spPr>
            <a:xfrm>
              <a:off x="0" y="-57150"/>
              <a:ext cx="4341744" cy="1850953"/>
            </a:xfrm>
            <a:prstGeom prst="rect">
              <a:avLst/>
            </a:prstGeom>
          </p:spPr>
          <p:txBody>
            <a:bodyPr anchor="ctr" rtlCol="false" tIns="50800" lIns="50800" bIns="50800" rIns="50800"/>
            <a:lstStyle/>
            <a:p>
              <a:pPr algn="ctr">
                <a:lnSpc>
                  <a:spcPts val="3080"/>
                </a:lnSpc>
              </a:pPr>
            </a:p>
          </p:txBody>
        </p:sp>
      </p:grpSp>
      <p:sp>
        <p:nvSpPr>
          <p:cNvPr name="TextBox 14" id="14"/>
          <p:cNvSpPr txBox="true"/>
          <p:nvPr/>
        </p:nvSpPr>
        <p:spPr>
          <a:xfrm rot="0">
            <a:off x="1028700" y="481945"/>
            <a:ext cx="15087577" cy="980393"/>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EVALUATION</a:t>
            </a:r>
          </a:p>
        </p:txBody>
      </p:sp>
      <p:sp>
        <p:nvSpPr>
          <p:cNvPr name="TextBox 15" id="15"/>
          <p:cNvSpPr txBox="true"/>
          <p:nvPr/>
        </p:nvSpPr>
        <p:spPr>
          <a:xfrm rot="0">
            <a:off x="1361948" y="2191943"/>
            <a:ext cx="15564105" cy="6338020"/>
          </a:xfrm>
          <a:prstGeom prst="rect">
            <a:avLst/>
          </a:prstGeom>
        </p:spPr>
        <p:txBody>
          <a:bodyPr anchor="t" rtlCol="false" tIns="0" lIns="0" bIns="0" rIns="0">
            <a:spAutoFit/>
          </a:bodyPr>
          <a:lstStyle/>
          <a:p>
            <a:pPr algn="just">
              <a:lnSpc>
                <a:spcPts val="5581"/>
              </a:lnSpc>
            </a:pPr>
            <a:r>
              <a:rPr lang="en-US" sz="3986">
                <a:solidFill>
                  <a:srgbClr val="FFFFFF"/>
                </a:solidFill>
                <a:latin typeface="MediaPro"/>
                <a:ea typeface="MediaPro"/>
                <a:cs typeface="MediaPro"/>
                <a:sym typeface="MediaPro"/>
              </a:rPr>
              <a:t>The successful execution of the tests demonstrates the system's effectiveness and dependability. Its functionality, encompassing completeness, accuracy, and suitability for its intended purpose, was deemed "Highly Acceptable." This indicates that the system effectively delivers the desired outcomes when used under various conditions. In terms of reliability, the system also received a "Highly Acceptable" rating, signifying its consistent performance under expected circumstances for an extended period. This evaluation considers factors such as the system's maturity, continuous availability, ability to handle errors, and capacity for recovery from disruptions.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0" y="9186664"/>
            <a:ext cx="18220844" cy="1100336"/>
            <a:chOff x="0" y="0"/>
            <a:chExt cx="24294458" cy="1467114"/>
          </a:xfrm>
        </p:grpSpPr>
        <p:sp>
          <p:nvSpPr>
            <p:cNvPr name="Freeform 7" id="7"/>
            <p:cNvSpPr/>
            <p:nvPr/>
          </p:nvSpPr>
          <p:spPr>
            <a:xfrm flipH="true" flipV="false" rot="0">
              <a:off x="13325379" y="0"/>
              <a:ext cx="10969080" cy="1467114"/>
            </a:xfrm>
            <a:custGeom>
              <a:avLst/>
              <a:gdLst/>
              <a:ahLst/>
              <a:cxnLst/>
              <a:rect r="r" b="b" t="t" l="l"/>
              <a:pathLst>
                <a:path h="1467114" w="10969080">
                  <a:moveTo>
                    <a:pt x="10969079" y="0"/>
                  </a:moveTo>
                  <a:lnTo>
                    <a:pt x="0" y="0"/>
                  </a:lnTo>
                  <a:lnTo>
                    <a:pt x="0" y="1467114"/>
                  </a:lnTo>
                  <a:lnTo>
                    <a:pt x="10969079" y="1467114"/>
                  </a:lnTo>
                  <a:lnTo>
                    <a:pt x="109690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7315231" y="376961"/>
              <a:ext cx="7840530" cy="1048671"/>
            </a:xfrm>
            <a:custGeom>
              <a:avLst/>
              <a:gdLst/>
              <a:ahLst/>
              <a:cxnLst/>
              <a:rect r="r" b="b" t="t" l="l"/>
              <a:pathLst>
                <a:path h="1048671" w="7840530">
                  <a:moveTo>
                    <a:pt x="7840530" y="0"/>
                  </a:moveTo>
                  <a:lnTo>
                    <a:pt x="0" y="0"/>
                  </a:lnTo>
                  <a:lnTo>
                    <a:pt x="0" y="1048671"/>
                  </a:lnTo>
                  <a:lnTo>
                    <a:pt x="7840530" y="1048671"/>
                  </a:lnTo>
                  <a:lnTo>
                    <a:pt x="7840530"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9" id="9"/>
            <p:cNvSpPr/>
            <p:nvPr/>
          </p:nvSpPr>
          <p:spPr>
            <a:xfrm flipH="true" flipV="false" rot="0">
              <a:off x="1699103" y="376961"/>
              <a:ext cx="7840530" cy="1048671"/>
            </a:xfrm>
            <a:custGeom>
              <a:avLst/>
              <a:gdLst/>
              <a:ahLst/>
              <a:cxnLst/>
              <a:rect r="r" b="b" t="t" l="l"/>
              <a:pathLst>
                <a:path h="1048671" w="7840530">
                  <a:moveTo>
                    <a:pt x="7840531" y="0"/>
                  </a:moveTo>
                  <a:lnTo>
                    <a:pt x="0" y="0"/>
                  </a:lnTo>
                  <a:lnTo>
                    <a:pt x="0" y="1048671"/>
                  </a:lnTo>
                  <a:lnTo>
                    <a:pt x="7840531" y="1048671"/>
                  </a:lnTo>
                  <a:lnTo>
                    <a:pt x="7840531"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sp>
          <p:nvSpPr>
            <p:cNvPr name="Freeform 10" id="10"/>
            <p:cNvSpPr/>
            <p:nvPr/>
          </p:nvSpPr>
          <p:spPr>
            <a:xfrm flipH="true" flipV="false" rot="0">
              <a:off x="0" y="376961"/>
              <a:ext cx="7840530" cy="1048671"/>
            </a:xfrm>
            <a:custGeom>
              <a:avLst/>
              <a:gdLst/>
              <a:ahLst/>
              <a:cxnLst/>
              <a:rect r="r" b="b" t="t" l="l"/>
              <a:pathLst>
                <a:path h="1048671" w="7840530">
                  <a:moveTo>
                    <a:pt x="7840530" y="0"/>
                  </a:moveTo>
                  <a:lnTo>
                    <a:pt x="0" y="0"/>
                  </a:lnTo>
                  <a:lnTo>
                    <a:pt x="0" y="1048671"/>
                  </a:lnTo>
                  <a:lnTo>
                    <a:pt x="7840530" y="1048671"/>
                  </a:lnTo>
                  <a:lnTo>
                    <a:pt x="7840530" y="0"/>
                  </a:lnTo>
                  <a:close/>
                </a:path>
              </a:pathLst>
            </a:custGeom>
            <a:blipFill>
              <a:blip r:embed="rId3">
                <a:extLst>
                  <a:ext uri="{96DAC541-7B7A-43D3-8B79-37D633B846F1}">
                    <asvg:svgBlip xmlns:asvg="http://schemas.microsoft.com/office/drawing/2016/SVG/main" r:embed="rId4"/>
                  </a:ext>
                </a:extLst>
              </a:blip>
              <a:stretch>
                <a:fillRect l="-33865" t="-33865" r="0" b="0"/>
              </a:stretch>
            </a:blipFill>
          </p:spPr>
        </p:sp>
      </p:grpSp>
      <p:sp>
        <p:nvSpPr>
          <p:cNvPr name="TextBox 11" id="11"/>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RECOMMENDATIONS</a:t>
            </a:r>
          </a:p>
        </p:txBody>
      </p:sp>
      <p:grpSp>
        <p:nvGrpSpPr>
          <p:cNvPr name="Group 12" id="12"/>
          <p:cNvGrpSpPr/>
          <p:nvPr/>
        </p:nvGrpSpPr>
        <p:grpSpPr>
          <a:xfrm rot="0">
            <a:off x="1134650" y="3937038"/>
            <a:ext cx="860268" cy="1001090"/>
            <a:chOff x="0" y="0"/>
            <a:chExt cx="698464" cy="812800"/>
          </a:xfrm>
        </p:grpSpPr>
        <p:sp>
          <p:nvSpPr>
            <p:cNvPr name="Freeform 13" id="13"/>
            <p:cNvSpPr/>
            <p:nvPr/>
          </p:nvSpPr>
          <p:spPr>
            <a:xfrm flipH="false" flipV="false" rot="0">
              <a:off x="0" y="0"/>
              <a:ext cx="698464" cy="812800"/>
            </a:xfrm>
            <a:custGeom>
              <a:avLst/>
              <a:gdLst/>
              <a:ahLst/>
              <a:cxnLst/>
              <a:rect r="r" b="b" t="t" l="l"/>
              <a:pathLst>
                <a:path h="812800" w="698464">
                  <a:moveTo>
                    <a:pt x="349232" y="0"/>
                  </a:moveTo>
                  <a:cubicBezTo>
                    <a:pt x="156357" y="0"/>
                    <a:pt x="0" y="181951"/>
                    <a:pt x="0" y="406400"/>
                  </a:cubicBezTo>
                  <a:cubicBezTo>
                    <a:pt x="0" y="630849"/>
                    <a:pt x="156357" y="812800"/>
                    <a:pt x="349232" y="812800"/>
                  </a:cubicBezTo>
                  <a:cubicBezTo>
                    <a:pt x="542108" y="812800"/>
                    <a:pt x="698464" y="630849"/>
                    <a:pt x="698464" y="406400"/>
                  </a:cubicBezTo>
                  <a:cubicBezTo>
                    <a:pt x="698464" y="181951"/>
                    <a:pt x="542108" y="0"/>
                    <a:pt x="349232" y="0"/>
                  </a:cubicBezTo>
                  <a:close/>
                </a:path>
              </a:pathLst>
            </a:custGeom>
            <a:solidFill>
              <a:srgbClr val="DD6444"/>
            </a:solidFill>
          </p:spPr>
        </p:sp>
        <p:sp>
          <p:nvSpPr>
            <p:cNvPr name="TextBox 14" id="14"/>
            <p:cNvSpPr txBox="true"/>
            <p:nvPr/>
          </p:nvSpPr>
          <p:spPr>
            <a:xfrm>
              <a:off x="65481" y="19050"/>
              <a:ext cx="567502" cy="717550"/>
            </a:xfrm>
            <a:prstGeom prst="rect">
              <a:avLst/>
            </a:prstGeom>
          </p:spPr>
          <p:txBody>
            <a:bodyPr anchor="ctr" rtlCol="false" tIns="70038" lIns="70038" bIns="70038" rIns="70038"/>
            <a:lstStyle/>
            <a:p>
              <a:pPr algn="ctr">
                <a:lnSpc>
                  <a:spcPts val="3499"/>
                </a:lnSpc>
              </a:pPr>
              <a:r>
                <a:rPr lang="en-US" b="true" sz="2499">
                  <a:solidFill>
                    <a:srgbClr val="ECEFF1"/>
                  </a:solidFill>
                  <a:latin typeface="Arimo Bold"/>
                  <a:ea typeface="Arimo Bold"/>
                  <a:cs typeface="Arimo Bold"/>
                  <a:sym typeface="Arimo Bold"/>
                </a:rPr>
                <a:t>2</a:t>
              </a:r>
            </a:p>
          </p:txBody>
        </p:sp>
      </p:grpSp>
      <p:grpSp>
        <p:nvGrpSpPr>
          <p:cNvPr name="Group 15" id="15"/>
          <p:cNvGrpSpPr/>
          <p:nvPr/>
        </p:nvGrpSpPr>
        <p:grpSpPr>
          <a:xfrm rot="0">
            <a:off x="1134650" y="2640868"/>
            <a:ext cx="860268" cy="1001090"/>
            <a:chOff x="0" y="0"/>
            <a:chExt cx="698464" cy="812800"/>
          </a:xfrm>
        </p:grpSpPr>
        <p:sp>
          <p:nvSpPr>
            <p:cNvPr name="Freeform 16" id="16"/>
            <p:cNvSpPr/>
            <p:nvPr/>
          </p:nvSpPr>
          <p:spPr>
            <a:xfrm flipH="false" flipV="false" rot="0">
              <a:off x="0" y="0"/>
              <a:ext cx="698464" cy="812800"/>
            </a:xfrm>
            <a:custGeom>
              <a:avLst/>
              <a:gdLst/>
              <a:ahLst/>
              <a:cxnLst/>
              <a:rect r="r" b="b" t="t" l="l"/>
              <a:pathLst>
                <a:path h="812800" w="698464">
                  <a:moveTo>
                    <a:pt x="349232" y="0"/>
                  </a:moveTo>
                  <a:cubicBezTo>
                    <a:pt x="156357" y="0"/>
                    <a:pt x="0" y="181951"/>
                    <a:pt x="0" y="406400"/>
                  </a:cubicBezTo>
                  <a:cubicBezTo>
                    <a:pt x="0" y="630849"/>
                    <a:pt x="156357" y="812800"/>
                    <a:pt x="349232" y="812800"/>
                  </a:cubicBezTo>
                  <a:cubicBezTo>
                    <a:pt x="542108" y="812800"/>
                    <a:pt x="698464" y="630849"/>
                    <a:pt x="698464" y="406400"/>
                  </a:cubicBezTo>
                  <a:cubicBezTo>
                    <a:pt x="698464" y="181951"/>
                    <a:pt x="542108" y="0"/>
                    <a:pt x="349232" y="0"/>
                  </a:cubicBezTo>
                  <a:close/>
                </a:path>
              </a:pathLst>
            </a:custGeom>
            <a:solidFill>
              <a:srgbClr val="DD6444"/>
            </a:solidFill>
          </p:spPr>
        </p:sp>
        <p:sp>
          <p:nvSpPr>
            <p:cNvPr name="TextBox 17" id="17"/>
            <p:cNvSpPr txBox="true"/>
            <p:nvPr/>
          </p:nvSpPr>
          <p:spPr>
            <a:xfrm>
              <a:off x="65481" y="19050"/>
              <a:ext cx="567502" cy="717550"/>
            </a:xfrm>
            <a:prstGeom prst="rect">
              <a:avLst/>
            </a:prstGeom>
          </p:spPr>
          <p:txBody>
            <a:bodyPr anchor="ctr" rtlCol="false" tIns="70038" lIns="70038" bIns="70038" rIns="70038"/>
            <a:lstStyle/>
            <a:p>
              <a:pPr algn="ctr">
                <a:lnSpc>
                  <a:spcPts val="3499"/>
                </a:lnSpc>
              </a:pPr>
              <a:r>
                <a:rPr lang="en-US" b="true" sz="2499">
                  <a:solidFill>
                    <a:srgbClr val="ECEFF1"/>
                  </a:solidFill>
                  <a:latin typeface="Arimo Bold"/>
                  <a:ea typeface="Arimo Bold"/>
                  <a:cs typeface="Arimo Bold"/>
                  <a:sym typeface="Arimo Bold"/>
                </a:rPr>
                <a:t>1</a:t>
              </a:r>
            </a:p>
          </p:txBody>
        </p:sp>
      </p:grpSp>
      <p:grpSp>
        <p:nvGrpSpPr>
          <p:cNvPr name="Group 18" id="18"/>
          <p:cNvGrpSpPr/>
          <p:nvPr/>
        </p:nvGrpSpPr>
        <p:grpSpPr>
          <a:xfrm rot="0">
            <a:off x="1134650" y="5715214"/>
            <a:ext cx="860268" cy="1001090"/>
            <a:chOff x="0" y="0"/>
            <a:chExt cx="698464" cy="812800"/>
          </a:xfrm>
        </p:grpSpPr>
        <p:sp>
          <p:nvSpPr>
            <p:cNvPr name="Freeform 19" id="19"/>
            <p:cNvSpPr/>
            <p:nvPr/>
          </p:nvSpPr>
          <p:spPr>
            <a:xfrm flipH="false" flipV="false" rot="0">
              <a:off x="0" y="0"/>
              <a:ext cx="698464" cy="812800"/>
            </a:xfrm>
            <a:custGeom>
              <a:avLst/>
              <a:gdLst/>
              <a:ahLst/>
              <a:cxnLst/>
              <a:rect r="r" b="b" t="t" l="l"/>
              <a:pathLst>
                <a:path h="812800" w="698464">
                  <a:moveTo>
                    <a:pt x="349232" y="0"/>
                  </a:moveTo>
                  <a:cubicBezTo>
                    <a:pt x="156357" y="0"/>
                    <a:pt x="0" y="181951"/>
                    <a:pt x="0" y="406400"/>
                  </a:cubicBezTo>
                  <a:cubicBezTo>
                    <a:pt x="0" y="630849"/>
                    <a:pt x="156357" y="812800"/>
                    <a:pt x="349232" y="812800"/>
                  </a:cubicBezTo>
                  <a:cubicBezTo>
                    <a:pt x="542108" y="812800"/>
                    <a:pt x="698464" y="630849"/>
                    <a:pt x="698464" y="406400"/>
                  </a:cubicBezTo>
                  <a:cubicBezTo>
                    <a:pt x="698464" y="181951"/>
                    <a:pt x="542108" y="0"/>
                    <a:pt x="349232" y="0"/>
                  </a:cubicBezTo>
                  <a:close/>
                </a:path>
              </a:pathLst>
            </a:custGeom>
            <a:solidFill>
              <a:srgbClr val="DD6444"/>
            </a:solidFill>
          </p:spPr>
        </p:sp>
        <p:sp>
          <p:nvSpPr>
            <p:cNvPr name="TextBox 20" id="20"/>
            <p:cNvSpPr txBox="true"/>
            <p:nvPr/>
          </p:nvSpPr>
          <p:spPr>
            <a:xfrm>
              <a:off x="65481" y="19050"/>
              <a:ext cx="567502" cy="717550"/>
            </a:xfrm>
            <a:prstGeom prst="rect">
              <a:avLst/>
            </a:prstGeom>
          </p:spPr>
          <p:txBody>
            <a:bodyPr anchor="ctr" rtlCol="false" tIns="70038" lIns="70038" bIns="70038" rIns="70038"/>
            <a:lstStyle/>
            <a:p>
              <a:pPr algn="ctr">
                <a:lnSpc>
                  <a:spcPts val="3499"/>
                </a:lnSpc>
              </a:pPr>
              <a:r>
                <a:rPr lang="en-US" b="true" sz="2499">
                  <a:solidFill>
                    <a:srgbClr val="ECEFF1"/>
                  </a:solidFill>
                  <a:latin typeface="Arimo Bold"/>
                  <a:ea typeface="Arimo Bold"/>
                  <a:cs typeface="Arimo Bold"/>
                  <a:sym typeface="Arimo Bold"/>
                </a:rPr>
                <a:t>3</a:t>
              </a:r>
            </a:p>
          </p:txBody>
        </p:sp>
      </p:grpSp>
      <p:grpSp>
        <p:nvGrpSpPr>
          <p:cNvPr name="Group 21" id="21"/>
          <p:cNvGrpSpPr/>
          <p:nvPr/>
        </p:nvGrpSpPr>
        <p:grpSpPr>
          <a:xfrm rot="0">
            <a:off x="1134650" y="7294306"/>
            <a:ext cx="860268" cy="1001090"/>
            <a:chOff x="0" y="0"/>
            <a:chExt cx="698464" cy="812800"/>
          </a:xfrm>
        </p:grpSpPr>
        <p:sp>
          <p:nvSpPr>
            <p:cNvPr name="Freeform 22" id="22"/>
            <p:cNvSpPr/>
            <p:nvPr/>
          </p:nvSpPr>
          <p:spPr>
            <a:xfrm flipH="false" flipV="false" rot="0">
              <a:off x="0" y="0"/>
              <a:ext cx="698464" cy="812800"/>
            </a:xfrm>
            <a:custGeom>
              <a:avLst/>
              <a:gdLst/>
              <a:ahLst/>
              <a:cxnLst/>
              <a:rect r="r" b="b" t="t" l="l"/>
              <a:pathLst>
                <a:path h="812800" w="698464">
                  <a:moveTo>
                    <a:pt x="349232" y="0"/>
                  </a:moveTo>
                  <a:cubicBezTo>
                    <a:pt x="156357" y="0"/>
                    <a:pt x="0" y="181951"/>
                    <a:pt x="0" y="406400"/>
                  </a:cubicBezTo>
                  <a:cubicBezTo>
                    <a:pt x="0" y="630849"/>
                    <a:pt x="156357" y="812800"/>
                    <a:pt x="349232" y="812800"/>
                  </a:cubicBezTo>
                  <a:cubicBezTo>
                    <a:pt x="542108" y="812800"/>
                    <a:pt x="698464" y="630849"/>
                    <a:pt x="698464" y="406400"/>
                  </a:cubicBezTo>
                  <a:cubicBezTo>
                    <a:pt x="698464" y="181951"/>
                    <a:pt x="542108" y="0"/>
                    <a:pt x="349232" y="0"/>
                  </a:cubicBezTo>
                  <a:close/>
                </a:path>
              </a:pathLst>
            </a:custGeom>
            <a:solidFill>
              <a:srgbClr val="DD6444"/>
            </a:solidFill>
          </p:spPr>
        </p:sp>
        <p:sp>
          <p:nvSpPr>
            <p:cNvPr name="TextBox 23" id="23"/>
            <p:cNvSpPr txBox="true"/>
            <p:nvPr/>
          </p:nvSpPr>
          <p:spPr>
            <a:xfrm>
              <a:off x="65481" y="19050"/>
              <a:ext cx="567502" cy="717550"/>
            </a:xfrm>
            <a:prstGeom prst="rect">
              <a:avLst/>
            </a:prstGeom>
          </p:spPr>
          <p:txBody>
            <a:bodyPr anchor="ctr" rtlCol="false" tIns="70038" lIns="70038" bIns="70038" rIns="70038"/>
            <a:lstStyle/>
            <a:p>
              <a:pPr algn="ctr">
                <a:lnSpc>
                  <a:spcPts val="3499"/>
                </a:lnSpc>
              </a:pPr>
              <a:r>
                <a:rPr lang="en-US" b="true" sz="2499">
                  <a:solidFill>
                    <a:srgbClr val="ECEFF1"/>
                  </a:solidFill>
                  <a:latin typeface="Arimo Bold"/>
                  <a:ea typeface="Arimo Bold"/>
                  <a:cs typeface="Arimo Bold"/>
                  <a:sym typeface="Arimo Bold"/>
                </a:rPr>
                <a:t>4</a:t>
              </a:r>
            </a:p>
          </p:txBody>
        </p:sp>
      </p:grpSp>
      <p:grpSp>
        <p:nvGrpSpPr>
          <p:cNvPr name="Group 24" id="24"/>
          <p:cNvGrpSpPr/>
          <p:nvPr/>
        </p:nvGrpSpPr>
        <p:grpSpPr>
          <a:xfrm rot="0">
            <a:off x="2442807" y="2774150"/>
            <a:ext cx="14088332" cy="971921"/>
            <a:chOff x="0" y="0"/>
            <a:chExt cx="2691325" cy="185668"/>
          </a:xfrm>
        </p:grpSpPr>
        <p:sp>
          <p:nvSpPr>
            <p:cNvPr name="Freeform 25" id="25"/>
            <p:cNvSpPr/>
            <p:nvPr/>
          </p:nvSpPr>
          <p:spPr>
            <a:xfrm flipH="false" flipV="false" rot="0">
              <a:off x="0" y="0"/>
              <a:ext cx="2691325" cy="185668"/>
            </a:xfrm>
            <a:custGeom>
              <a:avLst/>
              <a:gdLst/>
              <a:ahLst/>
              <a:cxnLst/>
              <a:rect r="r" b="b" t="t" l="l"/>
              <a:pathLst>
                <a:path h="185668" w="2691325">
                  <a:moveTo>
                    <a:pt x="28026" y="0"/>
                  </a:moveTo>
                  <a:lnTo>
                    <a:pt x="2663299" y="0"/>
                  </a:lnTo>
                  <a:cubicBezTo>
                    <a:pt x="2678777" y="0"/>
                    <a:pt x="2691325" y="12548"/>
                    <a:pt x="2691325" y="28026"/>
                  </a:cubicBezTo>
                  <a:lnTo>
                    <a:pt x="2691325" y="157642"/>
                  </a:lnTo>
                  <a:cubicBezTo>
                    <a:pt x="2691325" y="173121"/>
                    <a:pt x="2678777" y="185668"/>
                    <a:pt x="2663299" y="185668"/>
                  </a:cubicBezTo>
                  <a:lnTo>
                    <a:pt x="28026" y="185668"/>
                  </a:lnTo>
                  <a:cubicBezTo>
                    <a:pt x="12548" y="185668"/>
                    <a:pt x="0" y="173121"/>
                    <a:pt x="0" y="157642"/>
                  </a:cubicBezTo>
                  <a:lnTo>
                    <a:pt x="0" y="28026"/>
                  </a:lnTo>
                  <a:cubicBezTo>
                    <a:pt x="0" y="12548"/>
                    <a:pt x="12548" y="0"/>
                    <a:pt x="28026" y="0"/>
                  </a:cubicBezTo>
                  <a:close/>
                </a:path>
              </a:pathLst>
            </a:custGeom>
            <a:solidFill>
              <a:srgbClr val="E4AF55"/>
            </a:solidFill>
          </p:spPr>
        </p:sp>
        <p:sp>
          <p:nvSpPr>
            <p:cNvPr name="TextBox 26" id="26"/>
            <p:cNvSpPr txBox="true"/>
            <p:nvPr/>
          </p:nvSpPr>
          <p:spPr>
            <a:xfrm>
              <a:off x="0" y="-57150"/>
              <a:ext cx="2691325" cy="242818"/>
            </a:xfrm>
            <a:prstGeom prst="rect">
              <a:avLst/>
            </a:prstGeom>
          </p:spPr>
          <p:txBody>
            <a:bodyPr anchor="ctr" rtlCol="false" tIns="70038" lIns="70038" bIns="70038" rIns="70038"/>
            <a:lstStyle/>
            <a:p>
              <a:pPr algn="ctr">
                <a:lnSpc>
                  <a:spcPts val="3080"/>
                </a:lnSpc>
              </a:pPr>
            </a:p>
          </p:txBody>
        </p:sp>
      </p:grpSp>
      <p:grpSp>
        <p:nvGrpSpPr>
          <p:cNvPr name="Group 27" id="27"/>
          <p:cNvGrpSpPr/>
          <p:nvPr/>
        </p:nvGrpSpPr>
        <p:grpSpPr>
          <a:xfrm rot="0">
            <a:off x="2442807" y="4061240"/>
            <a:ext cx="14088332" cy="971921"/>
            <a:chOff x="0" y="0"/>
            <a:chExt cx="2691325" cy="185668"/>
          </a:xfrm>
        </p:grpSpPr>
        <p:sp>
          <p:nvSpPr>
            <p:cNvPr name="Freeform 28" id="28"/>
            <p:cNvSpPr/>
            <p:nvPr/>
          </p:nvSpPr>
          <p:spPr>
            <a:xfrm flipH="false" flipV="false" rot="0">
              <a:off x="0" y="0"/>
              <a:ext cx="2691325" cy="185668"/>
            </a:xfrm>
            <a:custGeom>
              <a:avLst/>
              <a:gdLst/>
              <a:ahLst/>
              <a:cxnLst/>
              <a:rect r="r" b="b" t="t" l="l"/>
              <a:pathLst>
                <a:path h="185668" w="2691325">
                  <a:moveTo>
                    <a:pt x="28026" y="0"/>
                  </a:moveTo>
                  <a:lnTo>
                    <a:pt x="2663299" y="0"/>
                  </a:lnTo>
                  <a:cubicBezTo>
                    <a:pt x="2678777" y="0"/>
                    <a:pt x="2691325" y="12548"/>
                    <a:pt x="2691325" y="28026"/>
                  </a:cubicBezTo>
                  <a:lnTo>
                    <a:pt x="2691325" y="157642"/>
                  </a:lnTo>
                  <a:cubicBezTo>
                    <a:pt x="2691325" y="173121"/>
                    <a:pt x="2678777" y="185668"/>
                    <a:pt x="2663299" y="185668"/>
                  </a:cubicBezTo>
                  <a:lnTo>
                    <a:pt x="28026" y="185668"/>
                  </a:lnTo>
                  <a:cubicBezTo>
                    <a:pt x="12548" y="185668"/>
                    <a:pt x="0" y="173121"/>
                    <a:pt x="0" y="157642"/>
                  </a:cubicBezTo>
                  <a:lnTo>
                    <a:pt x="0" y="28026"/>
                  </a:lnTo>
                  <a:cubicBezTo>
                    <a:pt x="0" y="12548"/>
                    <a:pt x="12548" y="0"/>
                    <a:pt x="28026" y="0"/>
                  </a:cubicBezTo>
                  <a:close/>
                </a:path>
              </a:pathLst>
            </a:custGeom>
            <a:solidFill>
              <a:srgbClr val="E4AF55"/>
            </a:solidFill>
          </p:spPr>
        </p:sp>
        <p:sp>
          <p:nvSpPr>
            <p:cNvPr name="TextBox 29" id="29"/>
            <p:cNvSpPr txBox="true"/>
            <p:nvPr/>
          </p:nvSpPr>
          <p:spPr>
            <a:xfrm>
              <a:off x="0" y="-57150"/>
              <a:ext cx="2691325" cy="242818"/>
            </a:xfrm>
            <a:prstGeom prst="rect">
              <a:avLst/>
            </a:prstGeom>
          </p:spPr>
          <p:txBody>
            <a:bodyPr anchor="ctr" rtlCol="false" tIns="70038" lIns="70038" bIns="70038" rIns="70038"/>
            <a:lstStyle/>
            <a:p>
              <a:pPr algn="ctr">
                <a:lnSpc>
                  <a:spcPts val="3080"/>
                </a:lnSpc>
              </a:pPr>
            </a:p>
          </p:txBody>
        </p:sp>
      </p:grpSp>
      <p:sp>
        <p:nvSpPr>
          <p:cNvPr name="TextBox 30" id="30"/>
          <p:cNvSpPr txBox="true"/>
          <p:nvPr/>
        </p:nvSpPr>
        <p:spPr>
          <a:xfrm rot="0">
            <a:off x="2699715" y="2836823"/>
            <a:ext cx="13831424" cy="672723"/>
          </a:xfrm>
          <a:prstGeom prst="rect">
            <a:avLst/>
          </a:prstGeom>
        </p:spPr>
        <p:txBody>
          <a:bodyPr anchor="t" rtlCol="false" tIns="0" lIns="0" bIns="0" rIns="0">
            <a:spAutoFit/>
          </a:bodyPr>
          <a:lstStyle/>
          <a:p>
            <a:pPr algn="l">
              <a:lnSpc>
                <a:spcPts val="5483"/>
              </a:lnSpc>
            </a:pPr>
            <a:r>
              <a:rPr lang="en-US" sz="3916">
                <a:solidFill>
                  <a:srgbClr val="FFFFFF"/>
                </a:solidFill>
                <a:latin typeface="Canva Sans"/>
                <a:ea typeface="Canva Sans"/>
                <a:cs typeface="Canva Sans"/>
                <a:sym typeface="Canva Sans"/>
              </a:rPr>
              <a:t>Enhance listing forms for efficiency and customization.</a:t>
            </a:r>
          </a:p>
        </p:txBody>
      </p:sp>
      <p:grpSp>
        <p:nvGrpSpPr>
          <p:cNvPr name="Group 31" id="31"/>
          <p:cNvGrpSpPr/>
          <p:nvPr/>
        </p:nvGrpSpPr>
        <p:grpSpPr>
          <a:xfrm rot="0">
            <a:off x="2442807" y="5347725"/>
            <a:ext cx="14088332" cy="1736067"/>
            <a:chOff x="0" y="0"/>
            <a:chExt cx="2691325" cy="331645"/>
          </a:xfrm>
        </p:grpSpPr>
        <p:sp>
          <p:nvSpPr>
            <p:cNvPr name="Freeform 32" id="32"/>
            <p:cNvSpPr/>
            <p:nvPr/>
          </p:nvSpPr>
          <p:spPr>
            <a:xfrm flipH="false" flipV="false" rot="0">
              <a:off x="0" y="0"/>
              <a:ext cx="2691325" cy="331645"/>
            </a:xfrm>
            <a:custGeom>
              <a:avLst/>
              <a:gdLst/>
              <a:ahLst/>
              <a:cxnLst/>
              <a:rect r="r" b="b" t="t" l="l"/>
              <a:pathLst>
                <a:path h="331645" w="2691325">
                  <a:moveTo>
                    <a:pt x="28026" y="0"/>
                  </a:moveTo>
                  <a:lnTo>
                    <a:pt x="2663299" y="0"/>
                  </a:lnTo>
                  <a:cubicBezTo>
                    <a:pt x="2678777" y="0"/>
                    <a:pt x="2691325" y="12548"/>
                    <a:pt x="2691325" y="28026"/>
                  </a:cubicBezTo>
                  <a:lnTo>
                    <a:pt x="2691325" y="303619"/>
                  </a:lnTo>
                  <a:cubicBezTo>
                    <a:pt x="2691325" y="319097"/>
                    <a:pt x="2678777" y="331645"/>
                    <a:pt x="2663299" y="331645"/>
                  </a:cubicBezTo>
                  <a:lnTo>
                    <a:pt x="28026" y="331645"/>
                  </a:lnTo>
                  <a:cubicBezTo>
                    <a:pt x="12548" y="331645"/>
                    <a:pt x="0" y="319097"/>
                    <a:pt x="0" y="303619"/>
                  </a:cubicBezTo>
                  <a:lnTo>
                    <a:pt x="0" y="28026"/>
                  </a:lnTo>
                  <a:cubicBezTo>
                    <a:pt x="0" y="12548"/>
                    <a:pt x="12548" y="0"/>
                    <a:pt x="28026" y="0"/>
                  </a:cubicBezTo>
                  <a:close/>
                </a:path>
              </a:pathLst>
            </a:custGeom>
            <a:solidFill>
              <a:srgbClr val="E4AF55"/>
            </a:solidFill>
          </p:spPr>
        </p:sp>
        <p:sp>
          <p:nvSpPr>
            <p:cNvPr name="TextBox 33" id="33"/>
            <p:cNvSpPr txBox="true"/>
            <p:nvPr/>
          </p:nvSpPr>
          <p:spPr>
            <a:xfrm>
              <a:off x="0" y="-57150"/>
              <a:ext cx="2691325" cy="388795"/>
            </a:xfrm>
            <a:prstGeom prst="rect">
              <a:avLst/>
            </a:prstGeom>
          </p:spPr>
          <p:txBody>
            <a:bodyPr anchor="ctr" rtlCol="false" tIns="70038" lIns="70038" bIns="70038" rIns="70038"/>
            <a:lstStyle/>
            <a:p>
              <a:pPr algn="ctr">
                <a:lnSpc>
                  <a:spcPts val="3080"/>
                </a:lnSpc>
              </a:pPr>
            </a:p>
          </p:txBody>
        </p:sp>
      </p:grpSp>
      <p:grpSp>
        <p:nvGrpSpPr>
          <p:cNvPr name="Group 34" id="34"/>
          <p:cNvGrpSpPr/>
          <p:nvPr/>
        </p:nvGrpSpPr>
        <p:grpSpPr>
          <a:xfrm rot="0">
            <a:off x="2442807" y="7370411"/>
            <a:ext cx="14088332" cy="971921"/>
            <a:chOff x="0" y="0"/>
            <a:chExt cx="2691325" cy="185668"/>
          </a:xfrm>
        </p:grpSpPr>
        <p:sp>
          <p:nvSpPr>
            <p:cNvPr name="Freeform 35" id="35"/>
            <p:cNvSpPr/>
            <p:nvPr/>
          </p:nvSpPr>
          <p:spPr>
            <a:xfrm flipH="false" flipV="false" rot="0">
              <a:off x="0" y="0"/>
              <a:ext cx="2691325" cy="185668"/>
            </a:xfrm>
            <a:custGeom>
              <a:avLst/>
              <a:gdLst/>
              <a:ahLst/>
              <a:cxnLst/>
              <a:rect r="r" b="b" t="t" l="l"/>
              <a:pathLst>
                <a:path h="185668" w="2691325">
                  <a:moveTo>
                    <a:pt x="28026" y="0"/>
                  </a:moveTo>
                  <a:lnTo>
                    <a:pt x="2663299" y="0"/>
                  </a:lnTo>
                  <a:cubicBezTo>
                    <a:pt x="2678777" y="0"/>
                    <a:pt x="2691325" y="12548"/>
                    <a:pt x="2691325" y="28026"/>
                  </a:cubicBezTo>
                  <a:lnTo>
                    <a:pt x="2691325" y="157642"/>
                  </a:lnTo>
                  <a:cubicBezTo>
                    <a:pt x="2691325" y="173121"/>
                    <a:pt x="2678777" y="185668"/>
                    <a:pt x="2663299" y="185668"/>
                  </a:cubicBezTo>
                  <a:lnTo>
                    <a:pt x="28026" y="185668"/>
                  </a:lnTo>
                  <a:cubicBezTo>
                    <a:pt x="12548" y="185668"/>
                    <a:pt x="0" y="173121"/>
                    <a:pt x="0" y="157642"/>
                  </a:cubicBezTo>
                  <a:lnTo>
                    <a:pt x="0" y="28026"/>
                  </a:lnTo>
                  <a:cubicBezTo>
                    <a:pt x="0" y="12548"/>
                    <a:pt x="12548" y="0"/>
                    <a:pt x="28026" y="0"/>
                  </a:cubicBezTo>
                  <a:close/>
                </a:path>
              </a:pathLst>
            </a:custGeom>
            <a:solidFill>
              <a:srgbClr val="E4AF55"/>
            </a:solidFill>
          </p:spPr>
        </p:sp>
        <p:sp>
          <p:nvSpPr>
            <p:cNvPr name="TextBox 36" id="36"/>
            <p:cNvSpPr txBox="true"/>
            <p:nvPr/>
          </p:nvSpPr>
          <p:spPr>
            <a:xfrm>
              <a:off x="0" y="-57150"/>
              <a:ext cx="2691325" cy="242818"/>
            </a:xfrm>
            <a:prstGeom prst="rect">
              <a:avLst/>
            </a:prstGeom>
          </p:spPr>
          <p:txBody>
            <a:bodyPr anchor="ctr" rtlCol="false" tIns="70038" lIns="70038" bIns="70038" rIns="70038"/>
            <a:lstStyle/>
            <a:p>
              <a:pPr algn="ctr">
                <a:lnSpc>
                  <a:spcPts val="3080"/>
                </a:lnSpc>
              </a:pPr>
            </a:p>
          </p:txBody>
        </p:sp>
      </p:grpSp>
      <p:sp>
        <p:nvSpPr>
          <p:cNvPr name="TextBox 37" id="37"/>
          <p:cNvSpPr txBox="true"/>
          <p:nvPr/>
        </p:nvSpPr>
        <p:spPr>
          <a:xfrm rot="0">
            <a:off x="2629342" y="4129337"/>
            <a:ext cx="13901796" cy="673109"/>
          </a:xfrm>
          <a:prstGeom prst="rect">
            <a:avLst/>
          </a:prstGeom>
        </p:spPr>
        <p:txBody>
          <a:bodyPr anchor="t" rtlCol="false" tIns="0" lIns="0" bIns="0" rIns="0">
            <a:spAutoFit/>
          </a:bodyPr>
          <a:lstStyle/>
          <a:p>
            <a:pPr algn="l">
              <a:lnSpc>
                <a:spcPts val="5483"/>
              </a:lnSpc>
            </a:pPr>
            <a:r>
              <a:rPr lang="en-US" sz="3916">
                <a:solidFill>
                  <a:srgbClr val="FFFFFF"/>
                </a:solidFill>
                <a:latin typeface="Canva Sans"/>
                <a:ea typeface="Canva Sans"/>
                <a:cs typeface="Canva Sans"/>
                <a:sym typeface="Canva Sans"/>
              </a:rPr>
              <a:t>Integrate social media login (e.g., Google, Facebook).</a:t>
            </a:r>
          </a:p>
        </p:txBody>
      </p:sp>
      <p:sp>
        <p:nvSpPr>
          <p:cNvPr name="TextBox 38" id="38"/>
          <p:cNvSpPr txBox="true"/>
          <p:nvPr/>
        </p:nvSpPr>
        <p:spPr>
          <a:xfrm rot="0">
            <a:off x="2629342" y="5515231"/>
            <a:ext cx="13901796" cy="1369500"/>
          </a:xfrm>
          <a:prstGeom prst="rect">
            <a:avLst/>
          </a:prstGeom>
        </p:spPr>
        <p:txBody>
          <a:bodyPr anchor="t" rtlCol="false" tIns="0" lIns="0" bIns="0" rIns="0">
            <a:spAutoFit/>
          </a:bodyPr>
          <a:lstStyle/>
          <a:p>
            <a:pPr algn="l">
              <a:lnSpc>
                <a:spcPts val="5483"/>
              </a:lnSpc>
            </a:pPr>
            <a:r>
              <a:rPr lang="en-US" sz="3916">
                <a:solidFill>
                  <a:srgbClr val="FFFFFF"/>
                </a:solidFill>
                <a:latin typeface="Canva Sans"/>
                <a:ea typeface="Canva Sans"/>
                <a:cs typeface="Canva Sans"/>
                <a:sym typeface="Canva Sans"/>
              </a:rPr>
              <a:t>Provide virtual assistants or live chat for real-time assistance.</a:t>
            </a:r>
          </a:p>
        </p:txBody>
      </p:sp>
      <p:sp>
        <p:nvSpPr>
          <p:cNvPr name="TextBox 39" id="39"/>
          <p:cNvSpPr txBox="true"/>
          <p:nvPr/>
        </p:nvSpPr>
        <p:spPr>
          <a:xfrm rot="0">
            <a:off x="2699715" y="7481724"/>
            <a:ext cx="13682488" cy="673109"/>
          </a:xfrm>
          <a:prstGeom prst="rect">
            <a:avLst/>
          </a:prstGeom>
        </p:spPr>
        <p:txBody>
          <a:bodyPr anchor="t" rtlCol="false" tIns="0" lIns="0" bIns="0" rIns="0">
            <a:spAutoFit/>
          </a:bodyPr>
          <a:lstStyle/>
          <a:p>
            <a:pPr algn="l">
              <a:lnSpc>
                <a:spcPts val="5483"/>
              </a:lnSpc>
            </a:pPr>
            <a:r>
              <a:rPr lang="en-US" sz="3916">
                <a:solidFill>
                  <a:srgbClr val="FFFFFF"/>
                </a:solidFill>
                <a:latin typeface="Canva Sans"/>
                <a:ea typeface="Canva Sans"/>
                <a:cs typeface="Canva Sans"/>
                <a:sym typeface="Canva Sans"/>
              </a:rPr>
              <a:t>Send detailed reservation copies to clients via email.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Freeform 3" id="3"/>
          <p:cNvSpPr/>
          <p:nvPr/>
        </p:nvSpPr>
        <p:spPr>
          <a:xfrm flipH="false" flipV="false" rot="0">
            <a:off x="15078794" y="-3724065"/>
            <a:ext cx="7448131" cy="7448131"/>
          </a:xfrm>
          <a:custGeom>
            <a:avLst/>
            <a:gdLst/>
            <a:ahLst/>
            <a:cxnLst/>
            <a:rect r="r" b="b" t="t" l="l"/>
            <a:pathLst>
              <a:path h="7448131" w="7448131">
                <a:moveTo>
                  <a:pt x="0" y="0"/>
                </a:moveTo>
                <a:lnTo>
                  <a:pt x="7448131" y="0"/>
                </a:lnTo>
                <a:lnTo>
                  <a:pt x="7448131" y="7448130"/>
                </a:lnTo>
                <a:lnTo>
                  <a:pt x="0" y="74481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14:trim st="11810.0000" end="0.0000"/>
                </p14:media>
              </p:ext>
            </p:extLst>
          </p:nvPr>
        </p:nvPicPr>
        <p:blipFill>
          <a:blip r:embed="rId5"/>
          <a:srcRect l="0" t="0" r="0" b="0"/>
          <a:stretch>
            <a:fillRect/>
          </a:stretch>
        </p:blipFill>
        <p:spPr>
          <a:xfrm flipH="false" flipV="false" rot="0">
            <a:off x="1488558" y="1028700"/>
            <a:ext cx="15310884" cy="8229600"/>
          </a:xfrm>
          <a:prstGeom prst="rect">
            <a:avLst/>
          </a:prstGeom>
        </p:spPr>
      </p:pic>
      <p:sp>
        <p:nvSpPr>
          <p:cNvPr name="TextBox 5" id="5"/>
          <p:cNvSpPr txBox="true"/>
          <p:nvPr/>
        </p:nvSpPr>
        <p:spPr>
          <a:xfrm rot="0">
            <a:off x="6818501" y="9210675"/>
            <a:ext cx="3337924"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CLIENT SIDE</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Freeform 3" id="3"/>
          <p:cNvSpPr/>
          <p:nvPr/>
        </p:nvSpPr>
        <p:spPr>
          <a:xfrm flipH="false" flipV="false" rot="0">
            <a:off x="15078794" y="-3724065"/>
            <a:ext cx="7448131" cy="7448131"/>
          </a:xfrm>
          <a:custGeom>
            <a:avLst/>
            <a:gdLst/>
            <a:ahLst/>
            <a:cxnLst/>
            <a:rect r="r" b="b" t="t" l="l"/>
            <a:pathLst>
              <a:path h="7448131" w="7448131">
                <a:moveTo>
                  <a:pt x="0" y="0"/>
                </a:moveTo>
                <a:lnTo>
                  <a:pt x="7448131" y="0"/>
                </a:lnTo>
                <a:lnTo>
                  <a:pt x="7448131" y="7448130"/>
                </a:lnTo>
                <a:lnTo>
                  <a:pt x="0" y="74481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14:trim st="19090.0000" end="0.0000"/>
                </p14:media>
              </p:ext>
            </p:extLst>
          </p:nvPr>
        </p:nvPicPr>
        <p:blipFill>
          <a:blip r:embed="rId5"/>
          <a:srcRect l="0" t="0" r="0" b="0"/>
          <a:stretch>
            <a:fillRect/>
          </a:stretch>
        </p:blipFill>
        <p:spPr>
          <a:xfrm flipH="false" flipV="false" rot="0">
            <a:off x="1488558" y="750672"/>
            <a:ext cx="15310884" cy="8229600"/>
          </a:xfrm>
          <a:prstGeom prst="rect">
            <a:avLst/>
          </a:prstGeom>
        </p:spPr>
      </p:pic>
      <p:sp>
        <p:nvSpPr>
          <p:cNvPr name="TextBox 5" id="5"/>
          <p:cNvSpPr txBox="true"/>
          <p:nvPr/>
        </p:nvSpPr>
        <p:spPr>
          <a:xfrm rot="0">
            <a:off x="6818501" y="9210675"/>
            <a:ext cx="3337924"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ADMIN SIDE</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Freeform 3" id="3"/>
          <p:cNvSpPr/>
          <p:nvPr/>
        </p:nvSpPr>
        <p:spPr>
          <a:xfrm flipH="false" flipV="false" rot="0">
            <a:off x="15078794" y="-3724065"/>
            <a:ext cx="7448131" cy="7448131"/>
          </a:xfrm>
          <a:custGeom>
            <a:avLst/>
            <a:gdLst/>
            <a:ahLst/>
            <a:cxnLst/>
            <a:rect r="r" b="b" t="t" l="l"/>
            <a:pathLst>
              <a:path h="7448131" w="7448131">
                <a:moveTo>
                  <a:pt x="0" y="0"/>
                </a:moveTo>
                <a:lnTo>
                  <a:pt x="7448131" y="0"/>
                </a:lnTo>
                <a:lnTo>
                  <a:pt x="7448131" y="7448130"/>
                </a:lnTo>
                <a:lnTo>
                  <a:pt x="0" y="74481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488558" y="818759"/>
            <a:ext cx="15310884" cy="8229600"/>
          </a:xfrm>
          <a:prstGeom prst="rect">
            <a:avLst/>
          </a:prstGeom>
        </p:spPr>
      </p:pic>
      <p:sp>
        <p:nvSpPr>
          <p:cNvPr name="TextBox 5" id="5"/>
          <p:cNvSpPr txBox="true"/>
          <p:nvPr/>
        </p:nvSpPr>
        <p:spPr>
          <a:xfrm rot="0">
            <a:off x="7214895" y="9210675"/>
            <a:ext cx="3337924" cy="589262"/>
          </a:xfrm>
          <a:prstGeom prst="rect">
            <a:avLst/>
          </a:prstGeom>
        </p:spPr>
        <p:txBody>
          <a:bodyPr anchor="t" rtlCol="false" tIns="0" lIns="0" bIns="0" rIns="0">
            <a:spAutoFit/>
          </a:bodyPr>
          <a:lstStyle/>
          <a:p>
            <a:pPr algn="ctr">
              <a:lnSpc>
                <a:spcPts val="4518"/>
              </a:lnSpc>
            </a:pPr>
            <a:r>
              <a:rPr lang="en-US" sz="3557" b="true">
                <a:solidFill>
                  <a:srgbClr val="DD6444"/>
                </a:solidFill>
                <a:latin typeface="Arimo Bold"/>
                <a:ea typeface="Arimo Bold"/>
                <a:cs typeface="Arimo Bold"/>
                <a:sym typeface="Arimo Bold"/>
              </a:rPr>
              <a:t>LESSOR SIDE</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Freeform 3" id="3"/>
          <p:cNvSpPr/>
          <p:nvPr/>
        </p:nvSpPr>
        <p:spPr>
          <a:xfrm flipH="false" flipV="false" rot="0">
            <a:off x="-4109085" y="6182767"/>
            <a:ext cx="7448131" cy="7448131"/>
          </a:xfrm>
          <a:custGeom>
            <a:avLst/>
            <a:gdLst/>
            <a:ahLst/>
            <a:cxnLst/>
            <a:rect r="r" b="b" t="t" l="l"/>
            <a:pathLst>
              <a:path h="7448131" w="7448131">
                <a:moveTo>
                  <a:pt x="0" y="0"/>
                </a:moveTo>
                <a:lnTo>
                  <a:pt x="7448131" y="0"/>
                </a:lnTo>
                <a:lnTo>
                  <a:pt x="7448131" y="7448131"/>
                </a:lnTo>
                <a:lnTo>
                  <a:pt x="0" y="74481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078794" y="-3724065"/>
            <a:ext cx="7448131" cy="7448131"/>
          </a:xfrm>
          <a:custGeom>
            <a:avLst/>
            <a:gdLst/>
            <a:ahLst/>
            <a:cxnLst/>
            <a:rect r="r" b="b" t="t" l="l"/>
            <a:pathLst>
              <a:path h="7448131" w="7448131">
                <a:moveTo>
                  <a:pt x="0" y="0"/>
                </a:moveTo>
                <a:lnTo>
                  <a:pt x="7448131" y="0"/>
                </a:lnTo>
                <a:lnTo>
                  <a:pt x="7448131" y="7448130"/>
                </a:lnTo>
                <a:lnTo>
                  <a:pt x="0" y="7448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54118" y="1551222"/>
            <a:ext cx="1379763" cy="1379763"/>
          </a:xfrm>
          <a:custGeom>
            <a:avLst/>
            <a:gdLst/>
            <a:ahLst/>
            <a:cxnLst/>
            <a:rect r="r" b="b" t="t" l="l"/>
            <a:pathLst>
              <a:path h="1379763" w="1379763">
                <a:moveTo>
                  <a:pt x="0" y="0"/>
                </a:moveTo>
                <a:lnTo>
                  <a:pt x="1379764" y="0"/>
                </a:lnTo>
                <a:lnTo>
                  <a:pt x="1379764" y="1379763"/>
                </a:lnTo>
                <a:lnTo>
                  <a:pt x="0" y="1379763"/>
                </a:lnTo>
                <a:lnTo>
                  <a:pt x="0" y="0"/>
                </a:lnTo>
                <a:close/>
              </a:path>
            </a:pathLst>
          </a:custGeom>
          <a:blipFill>
            <a:blip r:embed="rId7">
              <a:alphaModFix amt="29000"/>
            </a:blip>
            <a:stretch>
              <a:fillRect l="0" t="0" r="0" b="0"/>
            </a:stretch>
          </a:blipFill>
        </p:spPr>
      </p:sp>
      <p:sp>
        <p:nvSpPr>
          <p:cNvPr name="TextBox 6" id="6"/>
          <p:cNvSpPr txBox="true"/>
          <p:nvPr/>
        </p:nvSpPr>
        <p:spPr>
          <a:xfrm rot="0">
            <a:off x="2460718" y="3403327"/>
            <a:ext cx="13366565" cy="2164223"/>
          </a:xfrm>
          <a:prstGeom prst="rect">
            <a:avLst/>
          </a:prstGeom>
        </p:spPr>
        <p:txBody>
          <a:bodyPr anchor="t" rtlCol="false" tIns="0" lIns="0" bIns="0" rIns="0">
            <a:spAutoFit/>
          </a:bodyPr>
          <a:lstStyle/>
          <a:p>
            <a:pPr algn="ctr">
              <a:lnSpc>
                <a:spcPts val="16941"/>
              </a:lnSpc>
            </a:pPr>
            <a:r>
              <a:rPr lang="en-US" b="true" sz="13340">
                <a:solidFill>
                  <a:srgbClr val="DD6444"/>
                </a:solidFill>
                <a:latin typeface="Arimo Bold"/>
                <a:ea typeface="Arimo Bold"/>
                <a:cs typeface="Arimo Bold"/>
                <a:sym typeface="Arimo Bold"/>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TextBox 3" id="3"/>
          <p:cNvSpPr txBox="true"/>
          <p:nvPr/>
        </p:nvSpPr>
        <p:spPr>
          <a:xfrm rot="0">
            <a:off x="1031218" y="2883991"/>
            <a:ext cx="15768630" cy="2800502"/>
          </a:xfrm>
          <a:prstGeom prst="rect">
            <a:avLst/>
          </a:prstGeom>
        </p:spPr>
        <p:txBody>
          <a:bodyPr anchor="t" rtlCol="false" tIns="0" lIns="0" bIns="0" rIns="0">
            <a:spAutoFit/>
          </a:bodyPr>
          <a:lstStyle/>
          <a:p>
            <a:pPr algn="ctr">
              <a:lnSpc>
                <a:spcPts val="21918"/>
              </a:lnSpc>
            </a:pPr>
            <a:r>
              <a:rPr lang="en-US" sz="17258" b="true">
                <a:solidFill>
                  <a:srgbClr val="DD6444"/>
                </a:solidFill>
                <a:latin typeface="Arimo Bold"/>
                <a:ea typeface="Arimo Bold"/>
                <a:cs typeface="Arimo Bold"/>
                <a:sym typeface="Arimo Bold"/>
              </a:rPr>
              <a:t>Thank You!</a:t>
            </a:r>
          </a:p>
        </p:txBody>
      </p:sp>
      <p:sp>
        <p:nvSpPr>
          <p:cNvPr name="Freeform 4" id="4"/>
          <p:cNvSpPr/>
          <p:nvPr/>
        </p:nvSpPr>
        <p:spPr>
          <a:xfrm flipH="false" flipV="false" rot="0">
            <a:off x="-199302" y="6994911"/>
            <a:ext cx="7448131" cy="7448131"/>
          </a:xfrm>
          <a:custGeom>
            <a:avLst/>
            <a:gdLst/>
            <a:ahLst/>
            <a:cxnLst/>
            <a:rect r="r" b="b" t="t" l="l"/>
            <a:pathLst>
              <a:path h="7448131" w="7448131">
                <a:moveTo>
                  <a:pt x="0" y="0"/>
                </a:moveTo>
                <a:lnTo>
                  <a:pt x="7448131" y="0"/>
                </a:lnTo>
                <a:lnTo>
                  <a:pt x="7448131" y="7448131"/>
                </a:lnTo>
                <a:lnTo>
                  <a:pt x="0" y="74481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794" y="-3724065"/>
            <a:ext cx="7448131" cy="7448131"/>
          </a:xfrm>
          <a:custGeom>
            <a:avLst/>
            <a:gdLst/>
            <a:ahLst/>
            <a:cxnLst/>
            <a:rect r="r" b="b" t="t" l="l"/>
            <a:pathLst>
              <a:path h="7448131" w="7448131">
                <a:moveTo>
                  <a:pt x="0" y="0"/>
                </a:moveTo>
                <a:lnTo>
                  <a:pt x="7448131" y="0"/>
                </a:lnTo>
                <a:lnTo>
                  <a:pt x="7448131" y="7448130"/>
                </a:lnTo>
                <a:lnTo>
                  <a:pt x="0" y="74481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173595" y="5348377"/>
            <a:ext cx="9940810" cy="834369"/>
          </a:xfrm>
          <a:prstGeom prst="rect">
            <a:avLst/>
          </a:prstGeom>
        </p:spPr>
        <p:txBody>
          <a:bodyPr anchor="t" rtlCol="false" tIns="0" lIns="0" bIns="0" rIns="0">
            <a:spAutoFit/>
          </a:bodyPr>
          <a:lstStyle/>
          <a:p>
            <a:pPr algn="r">
              <a:lnSpc>
                <a:spcPts val="3359"/>
              </a:lnSpc>
            </a:pPr>
            <a:r>
              <a:rPr lang="en-US" sz="2400">
                <a:solidFill>
                  <a:srgbClr val="000000"/>
                </a:solidFill>
                <a:latin typeface="Glacial Indifference"/>
                <a:ea typeface="Glacial Indifference"/>
                <a:cs typeface="Glacial Indifference"/>
                <a:sym typeface="Glacial Indifference"/>
              </a:rPr>
              <a:t>ANDAL | BALATERO | CAGUIAT | ENRIQUEZ | RECAÑA</a:t>
            </a:r>
          </a:p>
          <a:p>
            <a:pPr algn="r">
              <a:lnSpc>
                <a:spcPts val="3359"/>
              </a:lnSpc>
            </a:pPr>
            <a:r>
              <a:rPr lang="en-US" sz="2400">
                <a:solidFill>
                  <a:srgbClr val="000000"/>
                </a:solidFill>
                <a:latin typeface="Glacial Indifference"/>
                <a:ea typeface="Glacial Indifference"/>
                <a:cs typeface="Glacial Indifference"/>
                <a:sym typeface="Glacial Indifference"/>
              </a:rPr>
              <a:t>BSIS 4A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8572489" y="1742836"/>
            <a:ext cx="4884710" cy="3735499"/>
            <a:chOff x="0" y="0"/>
            <a:chExt cx="6512947" cy="4980666"/>
          </a:xfrm>
        </p:grpSpPr>
        <p:pic>
          <p:nvPicPr>
            <p:cNvPr name="Picture 4" id="4"/>
            <p:cNvPicPr>
              <a:picLocks noChangeAspect="true"/>
            </p:cNvPicPr>
            <p:nvPr/>
          </p:nvPicPr>
          <p:blipFill>
            <a:blip r:embed="rId3"/>
            <a:srcRect l="0" t="2723" r="0" b="16378"/>
            <a:stretch>
              <a:fillRect/>
            </a:stretch>
          </p:blipFill>
          <p:spPr>
            <a:xfrm flipH="false" flipV="false">
              <a:off x="0" y="0"/>
              <a:ext cx="6512947" cy="4980666"/>
            </a:xfrm>
            <a:prstGeom prst="rect">
              <a:avLst/>
            </a:prstGeom>
          </p:spPr>
        </p:pic>
      </p:grpSp>
      <p:grpSp>
        <p:nvGrpSpPr>
          <p:cNvPr name="Group 5" id="5"/>
          <p:cNvGrpSpPr/>
          <p:nvPr/>
        </p:nvGrpSpPr>
        <p:grpSpPr>
          <a:xfrm rot="0">
            <a:off x="13380602" y="5314976"/>
            <a:ext cx="4134598" cy="3705302"/>
            <a:chOff x="0" y="0"/>
            <a:chExt cx="5512798" cy="4940403"/>
          </a:xfrm>
        </p:grpSpPr>
        <p:pic>
          <p:nvPicPr>
            <p:cNvPr name="Picture 6" id="6"/>
            <p:cNvPicPr>
              <a:picLocks noChangeAspect="true"/>
            </p:cNvPicPr>
            <p:nvPr/>
          </p:nvPicPr>
          <p:blipFill>
            <a:blip r:embed="rId4"/>
            <a:srcRect l="33905" t="0" r="1444" b="22656"/>
            <a:stretch>
              <a:fillRect/>
            </a:stretch>
          </p:blipFill>
          <p:spPr>
            <a:xfrm flipH="false" flipV="false">
              <a:off x="0" y="0"/>
              <a:ext cx="5512798" cy="4940403"/>
            </a:xfrm>
            <a:prstGeom prst="rect">
              <a:avLst/>
            </a:prstGeom>
          </p:spPr>
        </p:pic>
      </p:grpSp>
      <p:grpSp>
        <p:nvGrpSpPr>
          <p:cNvPr name="Group 7" id="7"/>
          <p:cNvGrpSpPr/>
          <p:nvPr/>
        </p:nvGrpSpPr>
        <p:grpSpPr>
          <a:xfrm rot="0">
            <a:off x="8572489" y="5314976"/>
            <a:ext cx="4884710" cy="3705302"/>
            <a:chOff x="0" y="0"/>
            <a:chExt cx="1286508" cy="975882"/>
          </a:xfrm>
        </p:grpSpPr>
        <p:sp>
          <p:nvSpPr>
            <p:cNvPr name="Freeform 8" id="8"/>
            <p:cNvSpPr/>
            <p:nvPr/>
          </p:nvSpPr>
          <p:spPr>
            <a:xfrm flipH="false" flipV="false" rot="0">
              <a:off x="0" y="0"/>
              <a:ext cx="1286508" cy="975882"/>
            </a:xfrm>
            <a:custGeom>
              <a:avLst/>
              <a:gdLst/>
              <a:ahLst/>
              <a:cxnLst/>
              <a:rect r="r" b="b" t="t" l="l"/>
              <a:pathLst>
                <a:path h="975882" w="1286508">
                  <a:moveTo>
                    <a:pt x="0" y="0"/>
                  </a:moveTo>
                  <a:lnTo>
                    <a:pt x="1286508" y="0"/>
                  </a:lnTo>
                  <a:lnTo>
                    <a:pt x="1286508" y="975882"/>
                  </a:lnTo>
                  <a:lnTo>
                    <a:pt x="0" y="975882"/>
                  </a:lnTo>
                  <a:close/>
                </a:path>
              </a:pathLst>
            </a:custGeom>
            <a:solidFill>
              <a:srgbClr val="D2D0CB"/>
            </a:solidFill>
            <a:ln w="38100" cap="sq">
              <a:solidFill>
                <a:srgbClr val="000000"/>
              </a:solidFill>
              <a:prstDash val="solid"/>
              <a:miter/>
            </a:ln>
          </p:spPr>
        </p:sp>
        <p:sp>
          <p:nvSpPr>
            <p:cNvPr name="TextBox 9" id="9"/>
            <p:cNvSpPr txBox="true"/>
            <p:nvPr/>
          </p:nvSpPr>
          <p:spPr>
            <a:xfrm>
              <a:off x="0" y="-47625"/>
              <a:ext cx="1286508" cy="1023507"/>
            </a:xfrm>
            <a:prstGeom prst="rect">
              <a:avLst/>
            </a:prstGeom>
          </p:spPr>
          <p:txBody>
            <a:bodyPr anchor="ctr" rtlCol="false" tIns="50800" lIns="50800" bIns="50800" rIns="50800"/>
            <a:lstStyle/>
            <a:p>
              <a:pPr algn="ctr">
                <a:lnSpc>
                  <a:spcPts val="3080"/>
                </a:lnSpc>
              </a:pPr>
            </a:p>
          </p:txBody>
        </p:sp>
      </p:grpSp>
      <p:grpSp>
        <p:nvGrpSpPr>
          <p:cNvPr name="Group 10" id="10"/>
          <p:cNvGrpSpPr/>
          <p:nvPr/>
        </p:nvGrpSpPr>
        <p:grpSpPr>
          <a:xfrm rot="0">
            <a:off x="448458" y="1742836"/>
            <a:ext cx="8363290" cy="7277442"/>
            <a:chOff x="0" y="0"/>
            <a:chExt cx="2202677" cy="1916693"/>
          </a:xfrm>
        </p:grpSpPr>
        <p:sp>
          <p:nvSpPr>
            <p:cNvPr name="Freeform 11" id="11"/>
            <p:cNvSpPr/>
            <p:nvPr/>
          </p:nvSpPr>
          <p:spPr>
            <a:xfrm flipH="false" flipV="false" rot="0">
              <a:off x="0" y="0"/>
              <a:ext cx="2202677" cy="1916693"/>
            </a:xfrm>
            <a:custGeom>
              <a:avLst/>
              <a:gdLst/>
              <a:ahLst/>
              <a:cxnLst/>
              <a:rect r="r" b="b" t="t" l="l"/>
              <a:pathLst>
                <a:path h="1916693" w="2202677">
                  <a:moveTo>
                    <a:pt x="6480" y="0"/>
                  </a:moveTo>
                  <a:lnTo>
                    <a:pt x="2196198" y="0"/>
                  </a:lnTo>
                  <a:cubicBezTo>
                    <a:pt x="2197916" y="0"/>
                    <a:pt x="2199564" y="683"/>
                    <a:pt x="2200779" y="1898"/>
                  </a:cubicBezTo>
                  <a:cubicBezTo>
                    <a:pt x="2201995" y="3113"/>
                    <a:pt x="2202677" y="4761"/>
                    <a:pt x="2202677" y="6480"/>
                  </a:cubicBezTo>
                  <a:lnTo>
                    <a:pt x="2202677" y="1910213"/>
                  </a:lnTo>
                  <a:cubicBezTo>
                    <a:pt x="2202677" y="1911931"/>
                    <a:pt x="2201995" y="1913579"/>
                    <a:pt x="2200779" y="1914795"/>
                  </a:cubicBezTo>
                  <a:cubicBezTo>
                    <a:pt x="2199564" y="1916010"/>
                    <a:pt x="2197916" y="1916693"/>
                    <a:pt x="2196198" y="1916693"/>
                  </a:cubicBezTo>
                  <a:lnTo>
                    <a:pt x="6480" y="1916693"/>
                  </a:lnTo>
                  <a:cubicBezTo>
                    <a:pt x="2901" y="1916693"/>
                    <a:pt x="0" y="1913791"/>
                    <a:pt x="0" y="1910213"/>
                  </a:cubicBezTo>
                  <a:lnTo>
                    <a:pt x="0" y="6480"/>
                  </a:lnTo>
                  <a:cubicBezTo>
                    <a:pt x="0" y="2901"/>
                    <a:pt x="2901" y="0"/>
                    <a:pt x="6480" y="0"/>
                  </a:cubicBezTo>
                  <a:close/>
                </a:path>
              </a:pathLst>
            </a:custGeom>
            <a:solidFill>
              <a:srgbClr val="E4AF55"/>
            </a:solidFill>
            <a:ln w="38100" cap="sq">
              <a:solidFill>
                <a:srgbClr val="000000"/>
              </a:solidFill>
              <a:prstDash val="solid"/>
              <a:miter/>
            </a:ln>
          </p:spPr>
        </p:sp>
        <p:sp>
          <p:nvSpPr>
            <p:cNvPr name="TextBox 12" id="12"/>
            <p:cNvSpPr txBox="true"/>
            <p:nvPr/>
          </p:nvSpPr>
          <p:spPr>
            <a:xfrm>
              <a:off x="0" y="-57150"/>
              <a:ext cx="2202677" cy="1973843"/>
            </a:xfrm>
            <a:prstGeom prst="rect">
              <a:avLst/>
            </a:prstGeom>
          </p:spPr>
          <p:txBody>
            <a:bodyPr anchor="ctr" rtlCol="false" tIns="50800" lIns="50800" bIns="50800" rIns="50800"/>
            <a:lstStyle/>
            <a:p>
              <a:pPr algn="ctr">
                <a:lnSpc>
                  <a:spcPts val="3080"/>
                </a:lnSpc>
              </a:pPr>
            </a:p>
          </p:txBody>
        </p:sp>
      </p:grpSp>
      <p:grpSp>
        <p:nvGrpSpPr>
          <p:cNvPr name="Group 13" id="13"/>
          <p:cNvGrpSpPr/>
          <p:nvPr/>
        </p:nvGrpSpPr>
        <p:grpSpPr>
          <a:xfrm rot="0">
            <a:off x="448458" y="4472612"/>
            <a:ext cx="8363290" cy="4554949"/>
            <a:chOff x="0" y="0"/>
            <a:chExt cx="11151054" cy="6073265"/>
          </a:xfrm>
        </p:grpSpPr>
        <p:pic>
          <p:nvPicPr>
            <p:cNvPr name="Picture 14" id="14"/>
            <p:cNvPicPr>
              <a:picLocks noChangeAspect="true"/>
            </p:cNvPicPr>
            <p:nvPr/>
          </p:nvPicPr>
          <p:blipFill>
            <a:blip r:embed="rId5"/>
            <a:srcRect l="0" t="9203" r="0" b="9203"/>
            <a:stretch>
              <a:fillRect/>
            </a:stretch>
          </p:blipFill>
          <p:spPr>
            <a:xfrm flipH="false" flipV="false">
              <a:off x="0" y="0"/>
              <a:ext cx="11151054" cy="6073265"/>
            </a:xfrm>
            <a:prstGeom prst="rect">
              <a:avLst/>
            </a:prstGeom>
          </p:spPr>
        </p:pic>
      </p:grpSp>
      <p:sp>
        <p:nvSpPr>
          <p:cNvPr name="Freeform 15" id="15"/>
          <p:cNvSpPr/>
          <p:nvPr/>
        </p:nvSpPr>
        <p:spPr>
          <a:xfrm flipH="true" flipV="false" rot="0">
            <a:off x="10030869" y="9213835"/>
            <a:ext cx="8257131" cy="1104391"/>
          </a:xfrm>
          <a:custGeom>
            <a:avLst/>
            <a:gdLst/>
            <a:ahLst/>
            <a:cxnLst/>
            <a:rect r="r" b="b" t="t" l="l"/>
            <a:pathLst>
              <a:path h="1104391" w="8257131">
                <a:moveTo>
                  <a:pt x="8257131" y="0"/>
                </a:moveTo>
                <a:lnTo>
                  <a:pt x="0" y="0"/>
                </a:lnTo>
                <a:lnTo>
                  <a:pt x="0" y="1104391"/>
                </a:lnTo>
                <a:lnTo>
                  <a:pt x="8257131" y="1104391"/>
                </a:lnTo>
                <a:lnTo>
                  <a:pt x="82571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5506645" y="9497598"/>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6">
              <a:extLst>
                <a:ext uri="{96DAC541-7B7A-43D3-8B79-37D633B846F1}">
                  <asvg:svgBlip xmlns:asvg="http://schemas.microsoft.com/office/drawing/2016/SVG/main" r:embed="rId7"/>
                </a:ext>
              </a:extLst>
            </a:blip>
            <a:stretch>
              <a:fillRect l="-33865" t="-33865" r="0" b="0"/>
            </a:stretch>
          </a:blipFill>
        </p:spPr>
      </p:sp>
      <p:sp>
        <p:nvSpPr>
          <p:cNvPr name="Freeform 17" id="17"/>
          <p:cNvSpPr/>
          <p:nvPr/>
        </p:nvSpPr>
        <p:spPr>
          <a:xfrm flipH="true" flipV="false" rot="0">
            <a:off x="1279024" y="9497598"/>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6">
              <a:extLst>
                <a:ext uri="{96DAC541-7B7A-43D3-8B79-37D633B846F1}">
                  <asvg:svgBlip xmlns:asvg="http://schemas.microsoft.com/office/drawing/2016/SVG/main" r:embed="rId7"/>
                </a:ext>
              </a:extLst>
            </a:blip>
            <a:stretch>
              <a:fillRect l="-33865" t="-33865" r="0" b="0"/>
            </a:stretch>
          </a:blipFill>
        </p:spPr>
      </p:sp>
      <p:sp>
        <p:nvSpPr>
          <p:cNvPr name="Freeform 18" id="18"/>
          <p:cNvSpPr/>
          <p:nvPr/>
        </p:nvSpPr>
        <p:spPr>
          <a:xfrm flipH="true" flipV="false" rot="0">
            <a:off x="0" y="9497598"/>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6">
              <a:extLst>
                <a:ext uri="{96DAC541-7B7A-43D3-8B79-37D633B846F1}">
                  <asvg:svgBlip xmlns:asvg="http://schemas.microsoft.com/office/drawing/2016/SVG/main" r:embed="rId7"/>
                </a:ext>
              </a:extLst>
            </a:blip>
            <a:stretch>
              <a:fillRect l="-33865" t="-33865" r="0" b="0"/>
            </a:stretch>
          </a:blipFill>
        </p:spPr>
      </p:sp>
      <p:grpSp>
        <p:nvGrpSpPr>
          <p:cNvPr name="Group 19" id="19"/>
          <p:cNvGrpSpPr/>
          <p:nvPr/>
        </p:nvGrpSpPr>
        <p:grpSpPr>
          <a:xfrm rot="0">
            <a:off x="448458" y="417085"/>
            <a:ext cx="373166" cy="1129210"/>
            <a:chOff x="0" y="0"/>
            <a:chExt cx="98282" cy="297405"/>
          </a:xfrm>
        </p:grpSpPr>
        <p:sp>
          <p:nvSpPr>
            <p:cNvPr name="Freeform 20" id="20"/>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21" id="21"/>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22" id="22"/>
          <p:cNvGrpSpPr/>
          <p:nvPr/>
        </p:nvGrpSpPr>
        <p:grpSpPr>
          <a:xfrm rot="0">
            <a:off x="13380602" y="1742836"/>
            <a:ext cx="4134598" cy="3638721"/>
            <a:chOff x="0" y="0"/>
            <a:chExt cx="812800" cy="715318"/>
          </a:xfrm>
        </p:grpSpPr>
        <p:sp>
          <p:nvSpPr>
            <p:cNvPr name="Freeform 23" id="23"/>
            <p:cNvSpPr/>
            <p:nvPr/>
          </p:nvSpPr>
          <p:spPr>
            <a:xfrm flipH="false" flipV="false" rot="0">
              <a:off x="0" y="0"/>
              <a:ext cx="812800" cy="715318"/>
            </a:xfrm>
            <a:custGeom>
              <a:avLst/>
              <a:gdLst/>
              <a:ahLst/>
              <a:cxnLst/>
              <a:rect r="r" b="b" t="t" l="l"/>
              <a:pathLst>
                <a:path h="715318" w="812800">
                  <a:moveTo>
                    <a:pt x="0" y="0"/>
                  </a:moveTo>
                  <a:lnTo>
                    <a:pt x="812800" y="0"/>
                  </a:lnTo>
                  <a:lnTo>
                    <a:pt x="812800" y="715318"/>
                  </a:lnTo>
                  <a:lnTo>
                    <a:pt x="0" y="715318"/>
                  </a:lnTo>
                  <a:close/>
                </a:path>
              </a:pathLst>
            </a:custGeom>
            <a:solidFill>
              <a:srgbClr val="FA9265"/>
            </a:solidFill>
            <a:ln w="38100" cap="sq">
              <a:solidFill>
                <a:srgbClr val="000000"/>
              </a:solidFill>
              <a:prstDash val="solid"/>
              <a:miter/>
            </a:ln>
          </p:spPr>
        </p:sp>
        <p:sp>
          <p:nvSpPr>
            <p:cNvPr name="TextBox 24" id="24"/>
            <p:cNvSpPr txBox="true"/>
            <p:nvPr/>
          </p:nvSpPr>
          <p:spPr>
            <a:xfrm>
              <a:off x="0" y="-57150"/>
              <a:ext cx="812800" cy="772468"/>
            </a:xfrm>
            <a:prstGeom prst="rect">
              <a:avLst/>
            </a:prstGeom>
          </p:spPr>
          <p:txBody>
            <a:bodyPr anchor="ctr" rtlCol="false" tIns="47710" lIns="47710" bIns="47710" rIns="47710"/>
            <a:lstStyle/>
            <a:p>
              <a:pPr algn="ctr">
                <a:lnSpc>
                  <a:spcPts val="3080"/>
                </a:lnSpc>
              </a:pPr>
            </a:p>
          </p:txBody>
        </p:sp>
      </p:grpSp>
      <p:grpSp>
        <p:nvGrpSpPr>
          <p:cNvPr name="Group 25" id="25"/>
          <p:cNvGrpSpPr/>
          <p:nvPr/>
        </p:nvGrpSpPr>
        <p:grpSpPr>
          <a:xfrm rot="0">
            <a:off x="448458" y="4472612"/>
            <a:ext cx="8363290" cy="4547666"/>
            <a:chOff x="0" y="0"/>
            <a:chExt cx="2202677" cy="1197739"/>
          </a:xfrm>
        </p:grpSpPr>
        <p:sp>
          <p:nvSpPr>
            <p:cNvPr name="Freeform 26" id="26"/>
            <p:cNvSpPr/>
            <p:nvPr/>
          </p:nvSpPr>
          <p:spPr>
            <a:xfrm flipH="false" flipV="false" rot="0">
              <a:off x="0" y="0"/>
              <a:ext cx="2202677" cy="1197739"/>
            </a:xfrm>
            <a:custGeom>
              <a:avLst/>
              <a:gdLst/>
              <a:ahLst/>
              <a:cxnLst/>
              <a:rect r="r" b="b" t="t" l="l"/>
              <a:pathLst>
                <a:path h="1197739" w="2202677">
                  <a:moveTo>
                    <a:pt x="0" y="0"/>
                  </a:moveTo>
                  <a:lnTo>
                    <a:pt x="2202677" y="0"/>
                  </a:lnTo>
                  <a:lnTo>
                    <a:pt x="2202677" y="1197739"/>
                  </a:lnTo>
                  <a:lnTo>
                    <a:pt x="0" y="1197739"/>
                  </a:lnTo>
                  <a:close/>
                </a:path>
              </a:pathLst>
            </a:custGeom>
            <a:solidFill>
              <a:srgbClr val="E4AF55">
                <a:alpha val="26667"/>
              </a:srgbClr>
            </a:solidFill>
            <a:ln w="38100" cap="sq">
              <a:solidFill>
                <a:srgbClr val="000000">
                  <a:alpha val="26667"/>
                </a:srgbClr>
              </a:solidFill>
              <a:prstDash val="solid"/>
              <a:miter/>
            </a:ln>
          </p:spPr>
        </p:sp>
        <p:sp>
          <p:nvSpPr>
            <p:cNvPr name="TextBox 27" id="27"/>
            <p:cNvSpPr txBox="true"/>
            <p:nvPr/>
          </p:nvSpPr>
          <p:spPr>
            <a:xfrm>
              <a:off x="0" y="-57150"/>
              <a:ext cx="2202677" cy="1254889"/>
            </a:xfrm>
            <a:prstGeom prst="rect">
              <a:avLst/>
            </a:prstGeom>
          </p:spPr>
          <p:txBody>
            <a:bodyPr anchor="ctr" rtlCol="false" tIns="50800" lIns="50800" bIns="50800" rIns="50800"/>
            <a:lstStyle/>
            <a:p>
              <a:pPr algn="ctr">
                <a:lnSpc>
                  <a:spcPts val="3080"/>
                </a:lnSpc>
              </a:pPr>
            </a:p>
          </p:txBody>
        </p:sp>
      </p:grpSp>
      <p:sp>
        <p:nvSpPr>
          <p:cNvPr name="TextBox 28" id="28"/>
          <p:cNvSpPr txBox="true"/>
          <p:nvPr/>
        </p:nvSpPr>
        <p:spPr>
          <a:xfrm rot="0">
            <a:off x="8927167" y="7006841"/>
            <a:ext cx="4349057" cy="523166"/>
          </a:xfrm>
          <a:prstGeom prst="rect">
            <a:avLst/>
          </a:prstGeom>
        </p:spPr>
        <p:txBody>
          <a:bodyPr anchor="t" rtlCol="false" tIns="0" lIns="0" bIns="0" rIns="0">
            <a:spAutoFit/>
          </a:bodyPr>
          <a:lstStyle/>
          <a:p>
            <a:pPr algn="l">
              <a:lnSpc>
                <a:spcPts val="4339"/>
              </a:lnSpc>
            </a:pPr>
            <a:r>
              <a:rPr lang="en-US" b="true" sz="2799" spc="95">
                <a:solidFill>
                  <a:srgbClr val="000000"/>
                </a:solidFill>
                <a:latin typeface="Glacial Indifference Bold"/>
                <a:ea typeface="Glacial Indifference Bold"/>
                <a:cs typeface="Glacial Indifference Bold"/>
                <a:sym typeface="Glacial Indifference Bold"/>
              </a:rPr>
              <a:t> BRAD NEUBERG</a:t>
            </a:r>
          </a:p>
        </p:txBody>
      </p:sp>
      <p:sp>
        <p:nvSpPr>
          <p:cNvPr name="TextBox 29" id="29"/>
          <p:cNvSpPr txBox="true"/>
          <p:nvPr/>
        </p:nvSpPr>
        <p:spPr>
          <a:xfrm rot="0">
            <a:off x="8996341" y="7663394"/>
            <a:ext cx="4279883" cy="1056491"/>
          </a:xfrm>
          <a:prstGeom prst="rect">
            <a:avLst/>
          </a:prstGeom>
        </p:spPr>
        <p:txBody>
          <a:bodyPr anchor="t" rtlCol="false" tIns="0" lIns="0" bIns="0" rIns="0">
            <a:spAutoFit/>
          </a:bodyPr>
          <a:lstStyle/>
          <a:p>
            <a:pPr algn="r">
              <a:lnSpc>
                <a:spcPts val="4340"/>
              </a:lnSpc>
            </a:pPr>
            <a:r>
              <a:rPr lang="en-US" sz="2800" spc="95">
                <a:solidFill>
                  <a:srgbClr val="000000"/>
                </a:solidFill>
                <a:latin typeface="Glacial Indifference"/>
                <a:ea typeface="Glacial Indifference"/>
                <a:cs typeface="Glacial Indifference"/>
                <a:sym typeface="Glacial Indifference"/>
              </a:rPr>
              <a:t> — opened the first official  coworking space</a:t>
            </a:r>
          </a:p>
        </p:txBody>
      </p:sp>
      <p:grpSp>
        <p:nvGrpSpPr>
          <p:cNvPr name="Group 30" id="30"/>
          <p:cNvGrpSpPr/>
          <p:nvPr/>
        </p:nvGrpSpPr>
        <p:grpSpPr>
          <a:xfrm rot="0">
            <a:off x="8811748" y="1776127"/>
            <a:ext cx="4613684" cy="3572140"/>
            <a:chOff x="0" y="0"/>
            <a:chExt cx="1215127" cy="940811"/>
          </a:xfrm>
        </p:grpSpPr>
        <p:sp>
          <p:nvSpPr>
            <p:cNvPr name="Freeform 31" id="31"/>
            <p:cNvSpPr/>
            <p:nvPr/>
          </p:nvSpPr>
          <p:spPr>
            <a:xfrm flipH="false" flipV="false" rot="0">
              <a:off x="0" y="0"/>
              <a:ext cx="1215127" cy="940811"/>
            </a:xfrm>
            <a:custGeom>
              <a:avLst/>
              <a:gdLst/>
              <a:ahLst/>
              <a:cxnLst/>
              <a:rect r="r" b="b" t="t" l="l"/>
              <a:pathLst>
                <a:path h="940811" w="1215127">
                  <a:moveTo>
                    <a:pt x="0" y="0"/>
                  </a:moveTo>
                  <a:lnTo>
                    <a:pt x="1215127" y="0"/>
                  </a:lnTo>
                  <a:lnTo>
                    <a:pt x="1215127" y="940811"/>
                  </a:lnTo>
                  <a:lnTo>
                    <a:pt x="0" y="940811"/>
                  </a:lnTo>
                  <a:close/>
                </a:path>
              </a:pathLst>
            </a:custGeom>
            <a:solidFill>
              <a:srgbClr val="C2BFBF">
                <a:alpha val="20784"/>
              </a:srgbClr>
            </a:solidFill>
            <a:ln cap="sq">
              <a:noFill/>
              <a:prstDash val="solid"/>
              <a:miter/>
            </a:ln>
          </p:spPr>
        </p:sp>
        <p:sp>
          <p:nvSpPr>
            <p:cNvPr name="TextBox 32" id="32"/>
            <p:cNvSpPr txBox="true"/>
            <p:nvPr/>
          </p:nvSpPr>
          <p:spPr>
            <a:xfrm>
              <a:off x="0" y="-57150"/>
              <a:ext cx="1215127" cy="997961"/>
            </a:xfrm>
            <a:prstGeom prst="rect">
              <a:avLst/>
            </a:prstGeom>
          </p:spPr>
          <p:txBody>
            <a:bodyPr anchor="ctr" rtlCol="false" tIns="50800" lIns="50800" bIns="50800" rIns="50800"/>
            <a:lstStyle/>
            <a:p>
              <a:pPr algn="ctr">
                <a:lnSpc>
                  <a:spcPts val="3080"/>
                </a:lnSpc>
              </a:pPr>
            </a:p>
          </p:txBody>
        </p:sp>
      </p:grpSp>
      <p:grpSp>
        <p:nvGrpSpPr>
          <p:cNvPr name="Group 33" id="33"/>
          <p:cNvGrpSpPr/>
          <p:nvPr/>
        </p:nvGrpSpPr>
        <p:grpSpPr>
          <a:xfrm rot="0">
            <a:off x="13418900" y="5381557"/>
            <a:ext cx="4096299" cy="3638721"/>
            <a:chOff x="0" y="0"/>
            <a:chExt cx="1078861" cy="958346"/>
          </a:xfrm>
        </p:grpSpPr>
        <p:sp>
          <p:nvSpPr>
            <p:cNvPr name="Freeform 34" id="34"/>
            <p:cNvSpPr/>
            <p:nvPr/>
          </p:nvSpPr>
          <p:spPr>
            <a:xfrm flipH="false" flipV="false" rot="0">
              <a:off x="0" y="0"/>
              <a:ext cx="1078861" cy="958346"/>
            </a:xfrm>
            <a:custGeom>
              <a:avLst/>
              <a:gdLst/>
              <a:ahLst/>
              <a:cxnLst/>
              <a:rect r="r" b="b" t="t" l="l"/>
              <a:pathLst>
                <a:path h="958346" w="1078861">
                  <a:moveTo>
                    <a:pt x="0" y="0"/>
                  </a:moveTo>
                  <a:lnTo>
                    <a:pt x="1078861" y="0"/>
                  </a:lnTo>
                  <a:lnTo>
                    <a:pt x="1078861" y="958346"/>
                  </a:lnTo>
                  <a:lnTo>
                    <a:pt x="0" y="958346"/>
                  </a:lnTo>
                  <a:close/>
                </a:path>
              </a:pathLst>
            </a:custGeom>
            <a:solidFill>
              <a:srgbClr val="FA9265">
                <a:alpha val="27843"/>
              </a:srgbClr>
            </a:solidFill>
            <a:ln w="38100" cap="sq">
              <a:solidFill>
                <a:srgbClr val="000000">
                  <a:alpha val="27843"/>
                </a:srgbClr>
              </a:solidFill>
              <a:prstDash val="solid"/>
              <a:miter/>
            </a:ln>
          </p:spPr>
        </p:sp>
        <p:sp>
          <p:nvSpPr>
            <p:cNvPr name="TextBox 35" id="35"/>
            <p:cNvSpPr txBox="true"/>
            <p:nvPr/>
          </p:nvSpPr>
          <p:spPr>
            <a:xfrm>
              <a:off x="0" y="-57150"/>
              <a:ext cx="1078861" cy="1015496"/>
            </a:xfrm>
            <a:prstGeom prst="rect">
              <a:avLst/>
            </a:prstGeom>
          </p:spPr>
          <p:txBody>
            <a:bodyPr anchor="ctr" rtlCol="false" tIns="50800" lIns="50800" bIns="50800" rIns="50800"/>
            <a:lstStyle/>
            <a:p>
              <a:pPr algn="ctr">
                <a:lnSpc>
                  <a:spcPts val="3080"/>
                </a:lnSpc>
              </a:pPr>
            </a:p>
          </p:txBody>
        </p:sp>
      </p:grpSp>
      <p:sp>
        <p:nvSpPr>
          <p:cNvPr name="TextBox 36" id="36"/>
          <p:cNvSpPr txBox="true"/>
          <p:nvPr/>
        </p:nvSpPr>
        <p:spPr>
          <a:xfrm rot="0">
            <a:off x="13276224" y="3607538"/>
            <a:ext cx="4100866" cy="998168"/>
          </a:xfrm>
          <a:prstGeom prst="rect">
            <a:avLst/>
          </a:prstGeom>
        </p:spPr>
        <p:txBody>
          <a:bodyPr anchor="t" rtlCol="false" tIns="0" lIns="0" bIns="0" rIns="0">
            <a:spAutoFit/>
          </a:bodyPr>
          <a:lstStyle/>
          <a:p>
            <a:pPr algn="r">
              <a:lnSpc>
                <a:spcPts val="4076"/>
              </a:lnSpc>
            </a:pPr>
            <a:r>
              <a:rPr lang="en-US" sz="2629" spc="89">
                <a:solidFill>
                  <a:srgbClr val="000000"/>
                </a:solidFill>
                <a:latin typeface="Glacial Indifference"/>
                <a:ea typeface="Glacial Indifference"/>
                <a:cs typeface="Glacial Indifference"/>
                <a:sym typeface="Glacial Indifference"/>
              </a:rPr>
              <a:t> — first used the word "</a:t>
            </a:r>
            <a:r>
              <a:rPr lang="en-US" b="true" sz="2629" spc="89">
                <a:solidFill>
                  <a:srgbClr val="000000"/>
                </a:solidFill>
                <a:latin typeface="Glacial Indifference Bold"/>
                <a:ea typeface="Glacial Indifference Bold"/>
                <a:cs typeface="Glacial Indifference Bold"/>
                <a:sym typeface="Glacial Indifference Bold"/>
              </a:rPr>
              <a:t>coworking</a:t>
            </a:r>
            <a:r>
              <a:rPr lang="en-US" sz="2629" spc="89">
                <a:solidFill>
                  <a:srgbClr val="000000"/>
                </a:solidFill>
                <a:latin typeface="Glacial Indifference"/>
                <a:ea typeface="Glacial Indifference"/>
                <a:cs typeface="Glacial Indifference"/>
                <a:sym typeface="Glacial Indifference"/>
              </a:rPr>
              <a:t>"</a:t>
            </a:r>
          </a:p>
        </p:txBody>
      </p:sp>
      <p:sp>
        <p:nvSpPr>
          <p:cNvPr name="TextBox 37" id="37"/>
          <p:cNvSpPr txBox="true"/>
          <p:nvPr/>
        </p:nvSpPr>
        <p:spPr>
          <a:xfrm rot="0">
            <a:off x="13980240" y="3178428"/>
            <a:ext cx="3396849" cy="488264"/>
          </a:xfrm>
          <a:prstGeom prst="rect">
            <a:avLst/>
          </a:prstGeom>
        </p:spPr>
        <p:txBody>
          <a:bodyPr anchor="t" rtlCol="false" tIns="0" lIns="0" bIns="0" rIns="0">
            <a:spAutoFit/>
          </a:bodyPr>
          <a:lstStyle/>
          <a:p>
            <a:pPr algn="r">
              <a:lnSpc>
                <a:spcPts val="4076"/>
              </a:lnSpc>
            </a:pPr>
            <a:r>
              <a:rPr lang="en-US" b="true" sz="2629" spc="89">
                <a:solidFill>
                  <a:srgbClr val="000000"/>
                </a:solidFill>
                <a:latin typeface="Glacial Indifference Bold"/>
                <a:ea typeface="Glacial Indifference Bold"/>
                <a:cs typeface="Glacial Indifference Bold"/>
                <a:sym typeface="Glacial Indifference Bold"/>
              </a:rPr>
              <a:t> BERNARD DEKOVEN</a:t>
            </a:r>
          </a:p>
        </p:txBody>
      </p:sp>
      <p:sp>
        <p:nvSpPr>
          <p:cNvPr name="TextBox 38" id="38"/>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BACKGROUND OF THE STUDY</a:t>
            </a:r>
          </a:p>
        </p:txBody>
      </p:sp>
      <p:sp>
        <p:nvSpPr>
          <p:cNvPr name="TextBox 39" id="39"/>
          <p:cNvSpPr txBox="true"/>
          <p:nvPr/>
        </p:nvSpPr>
        <p:spPr>
          <a:xfrm rot="0">
            <a:off x="1212113" y="3090677"/>
            <a:ext cx="6835979" cy="1056640"/>
          </a:xfrm>
          <a:prstGeom prst="rect">
            <a:avLst/>
          </a:prstGeom>
        </p:spPr>
        <p:txBody>
          <a:bodyPr anchor="t" rtlCol="false" tIns="0" lIns="0" bIns="0" rIns="0">
            <a:spAutoFit/>
          </a:bodyPr>
          <a:lstStyle/>
          <a:p>
            <a:pPr algn="ctr">
              <a:lnSpc>
                <a:spcPts val="4340"/>
              </a:lnSpc>
            </a:pPr>
            <a:r>
              <a:rPr lang="en-US" sz="2800" spc="95">
                <a:solidFill>
                  <a:srgbClr val="000000"/>
                </a:solidFill>
                <a:latin typeface="Glacial Indifference"/>
                <a:ea typeface="Glacial Indifference"/>
                <a:cs typeface="Glacial Indifference"/>
                <a:sym typeface="Glacial Indifference"/>
              </a:rPr>
              <a:t> the concept of coworking was  established  by 17 computer engineers</a:t>
            </a:r>
          </a:p>
        </p:txBody>
      </p:sp>
      <p:sp>
        <p:nvSpPr>
          <p:cNvPr name="TextBox 40" id="40"/>
          <p:cNvSpPr txBox="true"/>
          <p:nvPr/>
        </p:nvSpPr>
        <p:spPr>
          <a:xfrm rot="0">
            <a:off x="2455575" y="2044320"/>
            <a:ext cx="4349057" cy="823595"/>
          </a:xfrm>
          <a:prstGeom prst="rect">
            <a:avLst/>
          </a:prstGeom>
        </p:spPr>
        <p:txBody>
          <a:bodyPr anchor="t" rtlCol="false" tIns="0" lIns="0" bIns="0" rIns="0">
            <a:spAutoFit/>
          </a:bodyPr>
          <a:lstStyle/>
          <a:p>
            <a:pPr algn="ctr">
              <a:lnSpc>
                <a:spcPts val="6819"/>
              </a:lnSpc>
            </a:pPr>
            <a:r>
              <a:rPr lang="en-US" b="true" sz="4399" spc="149">
                <a:solidFill>
                  <a:srgbClr val="000000"/>
                </a:solidFill>
                <a:latin typeface="Glacial Indifference Bold"/>
                <a:ea typeface="Glacial Indifference Bold"/>
                <a:cs typeface="Glacial Indifference Bold"/>
                <a:sym typeface="Glacial Indifference Bold"/>
              </a:rPr>
              <a:t> “C-BASE”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29408" y="1719836"/>
            <a:ext cx="17453917" cy="7308000"/>
            <a:chOff x="0" y="0"/>
            <a:chExt cx="812800" cy="340321"/>
          </a:xfrm>
        </p:grpSpPr>
        <p:sp>
          <p:nvSpPr>
            <p:cNvPr name="Freeform 4" id="4"/>
            <p:cNvSpPr/>
            <p:nvPr/>
          </p:nvSpPr>
          <p:spPr>
            <a:xfrm flipH="false" flipV="false" rot="0">
              <a:off x="0" y="0"/>
              <a:ext cx="812800" cy="340321"/>
            </a:xfrm>
            <a:custGeom>
              <a:avLst/>
              <a:gdLst/>
              <a:ahLst/>
              <a:cxnLst/>
              <a:rect r="r" b="b" t="t" l="l"/>
              <a:pathLst>
                <a:path h="340321" w="812800">
                  <a:moveTo>
                    <a:pt x="0" y="0"/>
                  </a:moveTo>
                  <a:lnTo>
                    <a:pt x="812800" y="0"/>
                  </a:lnTo>
                  <a:lnTo>
                    <a:pt x="812800" y="340321"/>
                  </a:lnTo>
                  <a:lnTo>
                    <a:pt x="0" y="340321"/>
                  </a:lnTo>
                  <a:close/>
                </a:path>
              </a:pathLst>
            </a:custGeom>
            <a:solidFill>
              <a:srgbClr val="DD6444"/>
            </a:solidFill>
            <a:ln w="38100" cap="sq">
              <a:solidFill>
                <a:srgbClr val="000000"/>
              </a:solidFill>
              <a:prstDash val="solid"/>
              <a:miter/>
            </a:ln>
          </p:spPr>
        </p:sp>
        <p:sp>
          <p:nvSpPr>
            <p:cNvPr name="TextBox 5" id="5"/>
            <p:cNvSpPr txBox="true"/>
            <p:nvPr/>
          </p:nvSpPr>
          <p:spPr>
            <a:xfrm>
              <a:off x="0" y="-57150"/>
              <a:ext cx="812800" cy="397471"/>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6298542" y="1720111"/>
            <a:ext cx="5753748" cy="7307725"/>
            <a:chOff x="0" y="0"/>
            <a:chExt cx="1515390" cy="1924668"/>
          </a:xfrm>
        </p:grpSpPr>
        <p:sp>
          <p:nvSpPr>
            <p:cNvPr name="Freeform 7" id="7"/>
            <p:cNvSpPr/>
            <p:nvPr/>
          </p:nvSpPr>
          <p:spPr>
            <a:xfrm flipH="false" flipV="false" rot="0">
              <a:off x="0" y="0"/>
              <a:ext cx="1515390" cy="1924668"/>
            </a:xfrm>
            <a:custGeom>
              <a:avLst/>
              <a:gdLst/>
              <a:ahLst/>
              <a:cxnLst/>
              <a:rect r="r" b="b" t="t" l="l"/>
              <a:pathLst>
                <a:path h="1924668" w="1515390">
                  <a:moveTo>
                    <a:pt x="9419" y="0"/>
                  </a:moveTo>
                  <a:lnTo>
                    <a:pt x="1505972" y="0"/>
                  </a:lnTo>
                  <a:cubicBezTo>
                    <a:pt x="1511173" y="0"/>
                    <a:pt x="1515390" y="4217"/>
                    <a:pt x="1515390" y="9419"/>
                  </a:cubicBezTo>
                  <a:lnTo>
                    <a:pt x="1515390" y="1915249"/>
                  </a:lnTo>
                  <a:cubicBezTo>
                    <a:pt x="1515390" y="1917747"/>
                    <a:pt x="1514398" y="1920143"/>
                    <a:pt x="1512632" y="1921909"/>
                  </a:cubicBezTo>
                  <a:cubicBezTo>
                    <a:pt x="1510865" y="1923676"/>
                    <a:pt x="1508470" y="1924668"/>
                    <a:pt x="1505972" y="1924668"/>
                  </a:cubicBezTo>
                  <a:lnTo>
                    <a:pt x="9419" y="1924668"/>
                  </a:lnTo>
                  <a:cubicBezTo>
                    <a:pt x="4217" y="1924668"/>
                    <a:pt x="0" y="1920451"/>
                    <a:pt x="0" y="1915249"/>
                  </a:cubicBezTo>
                  <a:lnTo>
                    <a:pt x="0" y="9419"/>
                  </a:lnTo>
                  <a:cubicBezTo>
                    <a:pt x="0" y="4217"/>
                    <a:pt x="4217" y="0"/>
                    <a:pt x="9419" y="0"/>
                  </a:cubicBezTo>
                  <a:close/>
                </a:path>
              </a:pathLst>
            </a:custGeom>
            <a:solidFill>
              <a:srgbClr val="FFB55C"/>
            </a:solidFill>
            <a:ln w="38100" cap="sq">
              <a:solidFill>
                <a:srgbClr val="000000"/>
              </a:solidFill>
              <a:prstDash val="solid"/>
              <a:miter/>
            </a:ln>
          </p:spPr>
        </p:sp>
        <p:sp>
          <p:nvSpPr>
            <p:cNvPr name="TextBox 8" id="8"/>
            <p:cNvSpPr txBox="true"/>
            <p:nvPr/>
          </p:nvSpPr>
          <p:spPr>
            <a:xfrm>
              <a:off x="0" y="-57150"/>
              <a:ext cx="1515390" cy="1981818"/>
            </a:xfrm>
            <a:prstGeom prst="rect">
              <a:avLst/>
            </a:prstGeom>
          </p:spPr>
          <p:txBody>
            <a:bodyPr anchor="ctr" rtlCol="false" tIns="50800" lIns="50800" bIns="50800" rIns="50800"/>
            <a:lstStyle/>
            <a:p>
              <a:pPr algn="ctr">
                <a:lnSpc>
                  <a:spcPts val="3080"/>
                </a:lnSpc>
              </a:pPr>
            </a:p>
          </p:txBody>
        </p:sp>
      </p:grpSp>
      <p:sp>
        <p:nvSpPr>
          <p:cNvPr name="Freeform 9" id="9"/>
          <p:cNvSpPr/>
          <p:nvPr/>
        </p:nvSpPr>
        <p:spPr>
          <a:xfrm flipH="true" flipV="false" rot="0">
            <a:off x="10030869" y="9213835"/>
            <a:ext cx="8257131" cy="1104391"/>
          </a:xfrm>
          <a:custGeom>
            <a:avLst/>
            <a:gdLst/>
            <a:ahLst/>
            <a:cxnLst/>
            <a:rect r="r" b="b" t="t" l="l"/>
            <a:pathLst>
              <a:path h="1104391" w="8257131">
                <a:moveTo>
                  <a:pt x="8257131" y="0"/>
                </a:moveTo>
                <a:lnTo>
                  <a:pt x="0" y="0"/>
                </a:lnTo>
                <a:lnTo>
                  <a:pt x="0" y="1104391"/>
                </a:lnTo>
                <a:lnTo>
                  <a:pt x="8257131" y="1104391"/>
                </a:lnTo>
                <a:lnTo>
                  <a:pt x="825713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5506645" y="9497598"/>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5">
              <a:extLst>
                <a:ext uri="{96DAC541-7B7A-43D3-8B79-37D633B846F1}">
                  <asvg:svgBlip xmlns:asvg="http://schemas.microsoft.com/office/drawing/2016/SVG/main" r:embed="rId6"/>
                </a:ext>
              </a:extLst>
            </a:blip>
            <a:stretch>
              <a:fillRect l="-33865" t="-33865" r="0" b="0"/>
            </a:stretch>
          </a:blipFill>
        </p:spPr>
      </p:sp>
      <p:sp>
        <p:nvSpPr>
          <p:cNvPr name="Freeform 11" id="11"/>
          <p:cNvSpPr/>
          <p:nvPr/>
        </p:nvSpPr>
        <p:spPr>
          <a:xfrm flipH="true" flipV="false" rot="0">
            <a:off x="1279024" y="9497598"/>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5">
              <a:extLst>
                <a:ext uri="{96DAC541-7B7A-43D3-8B79-37D633B846F1}">
                  <asvg:svgBlip xmlns:asvg="http://schemas.microsoft.com/office/drawing/2016/SVG/main" r:embed="rId6"/>
                </a:ext>
              </a:extLst>
            </a:blip>
            <a:stretch>
              <a:fillRect l="-33865" t="-33865" r="0" b="0"/>
            </a:stretch>
          </a:blipFill>
        </p:spPr>
      </p:sp>
      <p:sp>
        <p:nvSpPr>
          <p:cNvPr name="Freeform 12" id="12"/>
          <p:cNvSpPr/>
          <p:nvPr/>
        </p:nvSpPr>
        <p:spPr>
          <a:xfrm flipH="true" flipV="false" rot="0">
            <a:off x="0" y="9497598"/>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7">
              <a:extLst>
                <a:ext uri="{96DAC541-7B7A-43D3-8B79-37D633B846F1}">
                  <asvg:svgBlip xmlns:asvg="http://schemas.microsoft.com/office/drawing/2016/SVG/main" r:embed="rId8"/>
                </a:ext>
              </a:extLst>
            </a:blip>
            <a:stretch>
              <a:fillRect l="-33865" t="-33865" r="0" b="0"/>
            </a:stretch>
          </a:blipFill>
        </p:spPr>
      </p:sp>
      <p:grpSp>
        <p:nvGrpSpPr>
          <p:cNvPr name="Group 13" id="13"/>
          <p:cNvGrpSpPr/>
          <p:nvPr/>
        </p:nvGrpSpPr>
        <p:grpSpPr>
          <a:xfrm rot="0">
            <a:off x="448458" y="417085"/>
            <a:ext cx="373166" cy="1129210"/>
            <a:chOff x="0" y="0"/>
            <a:chExt cx="98282" cy="297405"/>
          </a:xfrm>
        </p:grpSpPr>
        <p:sp>
          <p:nvSpPr>
            <p:cNvPr name="Freeform 14" id="1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15" id="1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sp>
        <p:nvSpPr>
          <p:cNvPr name="Freeform 16" id="16"/>
          <p:cNvSpPr/>
          <p:nvPr/>
        </p:nvSpPr>
        <p:spPr>
          <a:xfrm flipH="false" flipV="false" rot="0">
            <a:off x="6298542" y="4921098"/>
            <a:ext cx="5753748" cy="4106737"/>
          </a:xfrm>
          <a:custGeom>
            <a:avLst/>
            <a:gdLst/>
            <a:ahLst/>
            <a:cxnLst/>
            <a:rect r="r" b="b" t="t" l="l"/>
            <a:pathLst>
              <a:path h="4106737" w="5753748">
                <a:moveTo>
                  <a:pt x="0" y="0"/>
                </a:moveTo>
                <a:lnTo>
                  <a:pt x="5753748" y="0"/>
                </a:lnTo>
                <a:lnTo>
                  <a:pt x="5753748" y="4106738"/>
                </a:lnTo>
                <a:lnTo>
                  <a:pt x="0" y="4106738"/>
                </a:lnTo>
                <a:lnTo>
                  <a:pt x="0" y="0"/>
                </a:lnTo>
                <a:close/>
              </a:path>
            </a:pathLst>
          </a:custGeom>
          <a:blipFill>
            <a:blip r:embed="rId9"/>
            <a:stretch>
              <a:fillRect l="-546" t="-273" r="0" b="-273"/>
            </a:stretch>
          </a:blipFill>
          <a:ln w="38100" cap="sq">
            <a:solidFill>
              <a:srgbClr val="000000"/>
            </a:solidFill>
            <a:prstDash val="solid"/>
            <a:miter/>
          </a:ln>
        </p:spPr>
      </p:sp>
      <p:grpSp>
        <p:nvGrpSpPr>
          <p:cNvPr name="Group 17" id="17"/>
          <p:cNvGrpSpPr/>
          <p:nvPr/>
        </p:nvGrpSpPr>
        <p:grpSpPr>
          <a:xfrm rot="0">
            <a:off x="448458" y="1720111"/>
            <a:ext cx="5869135" cy="4614415"/>
            <a:chOff x="0" y="0"/>
            <a:chExt cx="909283" cy="714894"/>
          </a:xfrm>
        </p:grpSpPr>
        <p:sp>
          <p:nvSpPr>
            <p:cNvPr name="Freeform 18" id="18"/>
            <p:cNvSpPr/>
            <p:nvPr/>
          </p:nvSpPr>
          <p:spPr>
            <a:xfrm flipH="false" flipV="false" rot="0">
              <a:off x="0" y="0"/>
              <a:ext cx="909283" cy="714894"/>
            </a:xfrm>
            <a:custGeom>
              <a:avLst/>
              <a:gdLst/>
              <a:ahLst/>
              <a:cxnLst/>
              <a:rect r="r" b="b" t="t" l="l"/>
              <a:pathLst>
                <a:path h="714894" w="909283">
                  <a:moveTo>
                    <a:pt x="9234" y="0"/>
                  </a:moveTo>
                  <a:lnTo>
                    <a:pt x="900049" y="0"/>
                  </a:lnTo>
                  <a:cubicBezTo>
                    <a:pt x="905149" y="0"/>
                    <a:pt x="909283" y="4134"/>
                    <a:pt x="909283" y="9234"/>
                  </a:cubicBezTo>
                  <a:lnTo>
                    <a:pt x="909283" y="705660"/>
                  </a:lnTo>
                  <a:cubicBezTo>
                    <a:pt x="909283" y="710760"/>
                    <a:pt x="905149" y="714894"/>
                    <a:pt x="900049" y="714894"/>
                  </a:cubicBezTo>
                  <a:lnTo>
                    <a:pt x="9234" y="714894"/>
                  </a:lnTo>
                  <a:cubicBezTo>
                    <a:pt x="4134" y="714894"/>
                    <a:pt x="0" y="710760"/>
                    <a:pt x="0" y="705660"/>
                  </a:cubicBezTo>
                  <a:lnTo>
                    <a:pt x="0" y="9234"/>
                  </a:lnTo>
                  <a:cubicBezTo>
                    <a:pt x="0" y="4134"/>
                    <a:pt x="4134" y="0"/>
                    <a:pt x="9234" y="0"/>
                  </a:cubicBezTo>
                  <a:close/>
                </a:path>
              </a:pathLst>
            </a:custGeom>
            <a:blipFill>
              <a:blip r:embed="rId10"/>
              <a:stretch>
                <a:fillRect l="-16996" t="-5185" r="-17702" b="-14237"/>
              </a:stretch>
            </a:blipFill>
            <a:ln w="38100" cap="sq">
              <a:solidFill>
                <a:srgbClr val="000000"/>
              </a:solidFill>
              <a:prstDash val="solid"/>
              <a:miter/>
            </a:ln>
          </p:spPr>
        </p:sp>
      </p:grpSp>
      <p:sp>
        <p:nvSpPr>
          <p:cNvPr name="TextBox 19" id="19"/>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INTRODUCTION</a:t>
            </a:r>
          </a:p>
        </p:txBody>
      </p:sp>
      <p:sp>
        <p:nvSpPr>
          <p:cNvPr name="TextBox 20" id="20"/>
          <p:cNvSpPr txBox="true"/>
          <p:nvPr/>
        </p:nvSpPr>
        <p:spPr>
          <a:xfrm rot="0">
            <a:off x="635041" y="6869692"/>
            <a:ext cx="5492629" cy="1609090"/>
          </a:xfrm>
          <a:prstGeom prst="rect">
            <a:avLst/>
          </a:prstGeom>
        </p:spPr>
        <p:txBody>
          <a:bodyPr anchor="t" rtlCol="false" tIns="0" lIns="0" bIns="0" rIns="0">
            <a:spAutoFit/>
          </a:bodyPr>
          <a:lstStyle/>
          <a:p>
            <a:pPr algn="l" marL="604519" indent="-302260" lvl="1">
              <a:lnSpc>
                <a:spcPts val="4339"/>
              </a:lnSpc>
              <a:buFont typeface="Arial"/>
              <a:buChar char="•"/>
            </a:pPr>
            <a:r>
              <a:rPr lang="en-US" sz="2799" spc="95">
                <a:solidFill>
                  <a:srgbClr val="FFFFFF"/>
                </a:solidFill>
                <a:latin typeface="Glacial Indifference"/>
                <a:ea typeface="Glacial Indifference"/>
                <a:cs typeface="Glacial Indifference"/>
                <a:sym typeface="Glacial Indifference"/>
              </a:rPr>
              <a:t>Popularity and Impact</a:t>
            </a:r>
          </a:p>
          <a:p>
            <a:pPr algn="l" marL="604519" indent="-302260" lvl="1">
              <a:lnSpc>
                <a:spcPts val="4339"/>
              </a:lnSpc>
              <a:buFont typeface="Arial"/>
              <a:buChar char="•"/>
            </a:pPr>
            <a:r>
              <a:rPr lang="en-US" sz="2799" spc="95">
                <a:solidFill>
                  <a:srgbClr val="FFFFFF"/>
                </a:solidFill>
                <a:latin typeface="Glacial Indifference"/>
                <a:ea typeface="Glacial Indifference"/>
                <a:cs typeface="Glacial Indifference"/>
                <a:sym typeface="Glacial Indifference"/>
              </a:rPr>
              <a:t>Sustainability in Coworking</a:t>
            </a:r>
          </a:p>
          <a:p>
            <a:pPr algn="l" marL="604519" indent="-302260" lvl="1">
              <a:lnSpc>
                <a:spcPts val="4339"/>
              </a:lnSpc>
              <a:buFont typeface="Arial"/>
              <a:buChar char="•"/>
            </a:pPr>
            <a:r>
              <a:rPr lang="en-US" sz="2799" spc="95">
                <a:solidFill>
                  <a:srgbClr val="FFFFFF"/>
                </a:solidFill>
                <a:latin typeface="Glacial Indifference"/>
                <a:ea typeface="Glacial Indifference"/>
                <a:cs typeface="Glacial Indifference"/>
                <a:sym typeface="Glacial Indifference"/>
              </a:rPr>
              <a:t>Rise of Digital Nomadism</a:t>
            </a:r>
          </a:p>
        </p:txBody>
      </p:sp>
      <p:sp>
        <p:nvSpPr>
          <p:cNvPr name="TextBox 21" id="21"/>
          <p:cNvSpPr txBox="true"/>
          <p:nvPr/>
        </p:nvSpPr>
        <p:spPr>
          <a:xfrm rot="0">
            <a:off x="12315383" y="6715835"/>
            <a:ext cx="5323899" cy="1153356"/>
          </a:xfrm>
          <a:prstGeom prst="rect">
            <a:avLst/>
          </a:prstGeom>
        </p:spPr>
        <p:txBody>
          <a:bodyPr anchor="t" rtlCol="false" tIns="0" lIns="0" bIns="0" rIns="0">
            <a:spAutoFit/>
          </a:bodyPr>
          <a:lstStyle/>
          <a:p>
            <a:pPr algn="ctr">
              <a:lnSpc>
                <a:spcPts val="4588"/>
              </a:lnSpc>
            </a:pPr>
            <a:r>
              <a:rPr lang="en-US" b="true" sz="3641" spc="123">
                <a:solidFill>
                  <a:srgbClr val="FFFFFF"/>
                </a:solidFill>
                <a:latin typeface="Glacial Indifference Bold"/>
                <a:ea typeface="Glacial Indifference Bold"/>
                <a:cs typeface="Glacial Indifference Bold"/>
                <a:sym typeface="Glacial Indifference Bold"/>
              </a:rPr>
              <a:t> 255 Coworking Spaces  in Philippines</a:t>
            </a:r>
          </a:p>
        </p:txBody>
      </p:sp>
      <p:sp>
        <p:nvSpPr>
          <p:cNvPr name="TextBox 22" id="22"/>
          <p:cNvSpPr txBox="true"/>
          <p:nvPr/>
        </p:nvSpPr>
        <p:spPr>
          <a:xfrm rot="0">
            <a:off x="6532120" y="3997205"/>
            <a:ext cx="5358194" cy="726948"/>
          </a:xfrm>
          <a:prstGeom prst="rect">
            <a:avLst/>
          </a:prstGeom>
        </p:spPr>
        <p:txBody>
          <a:bodyPr anchor="t" rtlCol="false" tIns="0" lIns="0" bIns="0" rIns="0">
            <a:spAutoFit/>
          </a:bodyPr>
          <a:lstStyle/>
          <a:p>
            <a:pPr algn="ctr">
              <a:lnSpc>
                <a:spcPts val="5795"/>
              </a:lnSpc>
            </a:pPr>
            <a:r>
              <a:rPr lang="en-US" b="true" sz="4599" spc="156">
                <a:solidFill>
                  <a:srgbClr val="231F20"/>
                </a:solidFill>
                <a:latin typeface="Glacial Indifference Bold"/>
                <a:ea typeface="Glacial Indifference Bold"/>
                <a:cs typeface="Glacial Indifference Bold"/>
                <a:sym typeface="Glacial Indifference Bold"/>
              </a:rPr>
              <a:t>40,000 locations</a:t>
            </a:r>
          </a:p>
        </p:txBody>
      </p:sp>
      <p:sp>
        <p:nvSpPr>
          <p:cNvPr name="TextBox 23" id="23"/>
          <p:cNvSpPr txBox="true"/>
          <p:nvPr/>
        </p:nvSpPr>
        <p:spPr>
          <a:xfrm rot="0">
            <a:off x="6397685" y="2216665"/>
            <a:ext cx="5492629" cy="1609090"/>
          </a:xfrm>
          <a:prstGeom prst="rect">
            <a:avLst/>
          </a:prstGeom>
        </p:spPr>
        <p:txBody>
          <a:bodyPr anchor="t" rtlCol="false" tIns="0" lIns="0" bIns="0" rIns="0">
            <a:spAutoFit/>
          </a:bodyPr>
          <a:lstStyle/>
          <a:p>
            <a:pPr algn="ctr">
              <a:lnSpc>
                <a:spcPts val="4339"/>
              </a:lnSpc>
            </a:pPr>
            <a:r>
              <a:rPr lang="en-US" sz="2799" spc="95">
                <a:solidFill>
                  <a:srgbClr val="000000"/>
                </a:solidFill>
                <a:latin typeface="Glacial Indifference"/>
                <a:ea typeface="Glacial Indifference"/>
                <a:cs typeface="Glacial Indifference"/>
                <a:sym typeface="Glacial Indifference"/>
              </a:rPr>
              <a:t> 2024: Coworking Spaces is expected to double and exceed more than</a:t>
            </a:r>
          </a:p>
        </p:txBody>
      </p:sp>
      <p:grpSp>
        <p:nvGrpSpPr>
          <p:cNvPr name="Group 24" id="24"/>
          <p:cNvGrpSpPr/>
          <p:nvPr/>
        </p:nvGrpSpPr>
        <p:grpSpPr>
          <a:xfrm rot="0">
            <a:off x="12052290" y="1719836"/>
            <a:ext cx="5850085" cy="4611338"/>
            <a:chOff x="0" y="0"/>
            <a:chExt cx="906331" cy="714417"/>
          </a:xfrm>
        </p:grpSpPr>
        <p:sp>
          <p:nvSpPr>
            <p:cNvPr name="Freeform 25" id="25"/>
            <p:cNvSpPr/>
            <p:nvPr/>
          </p:nvSpPr>
          <p:spPr>
            <a:xfrm flipH="false" flipV="false" rot="0">
              <a:off x="0" y="0"/>
              <a:ext cx="906331" cy="714417"/>
            </a:xfrm>
            <a:custGeom>
              <a:avLst/>
              <a:gdLst/>
              <a:ahLst/>
              <a:cxnLst/>
              <a:rect r="r" b="b" t="t" l="l"/>
              <a:pathLst>
                <a:path h="714417" w="906331">
                  <a:moveTo>
                    <a:pt x="9264" y="0"/>
                  </a:moveTo>
                  <a:lnTo>
                    <a:pt x="897068" y="0"/>
                  </a:lnTo>
                  <a:cubicBezTo>
                    <a:pt x="902184" y="0"/>
                    <a:pt x="906331" y="4148"/>
                    <a:pt x="906331" y="9264"/>
                  </a:cubicBezTo>
                  <a:lnTo>
                    <a:pt x="906331" y="705153"/>
                  </a:lnTo>
                  <a:cubicBezTo>
                    <a:pt x="906331" y="710269"/>
                    <a:pt x="902184" y="714417"/>
                    <a:pt x="897068" y="714417"/>
                  </a:cubicBezTo>
                  <a:lnTo>
                    <a:pt x="9264" y="714417"/>
                  </a:lnTo>
                  <a:cubicBezTo>
                    <a:pt x="6807" y="714417"/>
                    <a:pt x="4451" y="713441"/>
                    <a:pt x="2713" y="711704"/>
                  </a:cubicBezTo>
                  <a:cubicBezTo>
                    <a:pt x="976" y="709966"/>
                    <a:pt x="0" y="707610"/>
                    <a:pt x="0" y="705153"/>
                  </a:cubicBezTo>
                  <a:lnTo>
                    <a:pt x="0" y="9264"/>
                  </a:lnTo>
                  <a:cubicBezTo>
                    <a:pt x="0" y="6807"/>
                    <a:pt x="976" y="4451"/>
                    <a:pt x="2713" y="2713"/>
                  </a:cubicBezTo>
                  <a:cubicBezTo>
                    <a:pt x="4451" y="976"/>
                    <a:pt x="6807" y="0"/>
                    <a:pt x="9264" y="0"/>
                  </a:cubicBezTo>
                  <a:close/>
                </a:path>
              </a:pathLst>
            </a:custGeom>
            <a:blipFill>
              <a:blip r:embed="rId11"/>
              <a:stretch>
                <a:fillRect l="0" t="-35057" r="0" b="-22760"/>
              </a:stretch>
            </a:blipFill>
          </p:spPr>
        </p:sp>
      </p:grpSp>
      <p:sp>
        <p:nvSpPr>
          <p:cNvPr name="TextBox 26" id="26"/>
          <p:cNvSpPr txBox="true"/>
          <p:nvPr/>
        </p:nvSpPr>
        <p:spPr>
          <a:xfrm rot="0">
            <a:off x="12407191" y="8164775"/>
            <a:ext cx="5492629" cy="523240"/>
          </a:xfrm>
          <a:prstGeom prst="rect">
            <a:avLst/>
          </a:prstGeom>
        </p:spPr>
        <p:txBody>
          <a:bodyPr anchor="t" rtlCol="false" tIns="0" lIns="0" bIns="0" rIns="0">
            <a:spAutoFit/>
          </a:bodyPr>
          <a:lstStyle/>
          <a:p>
            <a:pPr algn="ctr">
              <a:lnSpc>
                <a:spcPts val="4339"/>
              </a:lnSpc>
            </a:pPr>
            <a:r>
              <a:rPr lang="en-US" sz="2799" spc="95">
                <a:solidFill>
                  <a:srgbClr val="FFFFFF"/>
                </a:solidFill>
                <a:latin typeface="Glacial Indifference"/>
                <a:ea typeface="Glacial Indifference"/>
                <a:cs typeface="Glacial Indifference"/>
                <a:sym typeface="Glacial Indifference"/>
              </a:rPr>
              <a:t>— 100 listed in Metro Manila — </a:t>
            </a:r>
          </a:p>
        </p:txBody>
      </p:sp>
      <p:grpSp>
        <p:nvGrpSpPr>
          <p:cNvPr name="Group 27" id="27"/>
          <p:cNvGrpSpPr/>
          <p:nvPr/>
        </p:nvGrpSpPr>
        <p:grpSpPr>
          <a:xfrm rot="0">
            <a:off x="6298542" y="4924178"/>
            <a:ext cx="5766115" cy="4106737"/>
            <a:chOff x="0" y="0"/>
            <a:chExt cx="1518648" cy="1081610"/>
          </a:xfrm>
        </p:grpSpPr>
        <p:sp>
          <p:nvSpPr>
            <p:cNvPr name="Freeform 28" id="28"/>
            <p:cNvSpPr/>
            <p:nvPr/>
          </p:nvSpPr>
          <p:spPr>
            <a:xfrm flipH="false" flipV="false" rot="0">
              <a:off x="0" y="0"/>
              <a:ext cx="1518648" cy="1081610"/>
            </a:xfrm>
            <a:custGeom>
              <a:avLst/>
              <a:gdLst/>
              <a:ahLst/>
              <a:cxnLst/>
              <a:rect r="r" b="b" t="t" l="l"/>
              <a:pathLst>
                <a:path h="1081610" w="1518648">
                  <a:moveTo>
                    <a:pt x="0" y="0"/>
                  </a:moveTo>
                  <a:lnTo>
                    <a:pt x="1518648" y="0"/>
                  </a:lnTo>
                  <a:lnTo>
                    <a:pt x="1518648" y="1081610"/>
                  </a:lnTo>
                  <a:lnTo>
                    <a:pt x="0" y="1081610"/>
                  </a:lnTo>
                  <a:close/>
                </a:path>
              </a:pathLst>
            </a:custGeom>
            <a:solidFill>
              <a:srgbClr val="E5B045">
                <a:alpha val="29804"/>
              </a:srgbClr>
            </a:solidFill>
            <a:ln w="38100" cap="sq">
              <a:solidFill>
                <a:srgbClr val="000000">
                  <a:alpha val="29804"/>
                </a:srgbClr>
              </a:solidFill>
              <a:prstDash val="solid"/>
              <a:miter/>
            </a:ln>
          </p:spPr>
        </p:sp>
        <p:sp>
          <p:nvSpPr>
            <p:cNvPr name="TextBox 29" id="29"/>
            <p:cNvSpPr txBox="true"/>
            <p:nvPr/>
          </p:nvSpPr>
          <p:spPr>
            <a:xfrm>
              <a:off x="0" y="-57150"/>
              <a:ext cx="1518648" cy="1138760"/>
            </a:xfrm>
            <a:prstGeom prst="rect">
              <a:avLst/>
            </a:prstGeom>
          </p:spPr>
          <p:txBody>
            <a:bodyPr anchor="ctr" rtlCol="false" tIns="50800" lIns="50800" bIns="50800" rIns="50800"/>
            <a:lstStyle/>
            <a:p>
              <a:pPr algn="ctr">
                <a:lnSpc>
                  <a:spcPts val="3080"/>
                </a:lnSpc>
              </a:pPr>
            </a:p>
          </p:txBody>
        </p:sp>
      </p:grpSp>
      <p:grpSp>
        <p:nvGrpSpPr>
          <p:cNvPr name="Group 30" id="30"/>
          <p:cNvGrpSpPr/>
          <p:nvPr/>
        </p:nvGrpSpPr>
        <p:grpSpPr>
          <a:xfrm rot="0">
            <a:off x="12052290" y="1720111"/>
            <a:ext cx="5850085" cy="4614415"/>
            <a:chOff x="0" y="0"/>
            <a:chExt cx="1540763" cy="1215319"/>
          </a:xfrm>
        </p:grpSpPr>
        <p:sp>
          <p:nvSpPr>
            <p:cNvPr name="Freeform 31" id="31"/>
            <p:cNvSpPr/>
            <p:nvPr/>
          </p:nvSpPr>
          <p:spPr>
            <a:xfrm flipH="false" flipV="false" rot="0">
              <a:off x="0" y="0"/>
              <a:ext cx="1540763" cy="1215319"/>
            </a:xfrm>
            <a:custGeom>
              <a:avLst/>
              <a:gdLst/>
              <a:ahLst/>
              <a:cxnLst/>
              <a:rect r="r" b="b" t="t" l="l"/>
              <a:pathLst>
                <a:path h="1215319" w="1540763">
                  <a:moveTo>
                    <a:pt x="0" y="0"/>
                  </a:moveTo>
                  <a:lnTo>
                    <a:pt x="1540763" y="0"/>
                  </a:lnTo>
                  <a:lnTo>
                    <a:pt x="1540763" y="1215319"/>
                  </a:lnTo>
                  <a:lnTo>
                    <a:pt x="0" y="1215319"/>
                  </a:lnTo>
                  <a:close/>
                </a:path>
              </a:pathLst>
            </a:custGeom>
            <a:solidFill>
              <a:srgbClr val="DD6444">
                <a:alpha val="29804"/>
              </a:srgbClr>
            </a:solidFill>
            <a:ln w="38100" cap="sq">
              <a:solidFill>
                <a:srgbClr val="000000">
                  <a:alpha val="29804"/>
                </a:srgbClr>
              </a:solidFill>
              <a:prstDash val="solid"/>
              <a:miter/>
            </a:ln>
          </p:spPr>
        </p:sp>
        <p:sp>
          <p:nvSpPr>
            <p:cNvPr name="TextBox 32" id="32"/>
            <p:cNvSpPr txBox="true"/>
            <p:nvPr/>
          </p:nvSpPr>
          <p:spPr>
            <a:xfrm>
              <a:off x="0" y="-57150"/>
              <a:ext cx="1540763" cy="1272469"/>
            </a:xfrm>
            <a:prstGeom prst="rect">
              <a:avLst/>
            </a:prstGeom>
          </p:spPr>
          <p:txBody>
            <a:bodyPr anchor="ctr" rtlCol="false" tIns="50800" lIns="50800" bIns="50800" rIns="50800"/>
            <a:lstStyle/>
            <a:p>
              <a:pPr algn="ctr">
                <a:lnSpc>
                  <a:spcPts val="308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29408" y="1719836"/>
            <a:ext cx="17453917" cy="7308000"/>
            <a:chOff x="0" y="0"/>
            <a:chExt cx="812800" cy="340321"/>
          </a:xfrm>
        </p:grpSpPr>
        <p:sp>
          <p:nvSpPr>
            <p:cNvPr name="Freeform 4" id="4"/>
            <p:cNvSpPr/>
            <p:nvPr/>
          </p:nvSpPr>
          <p:spPr>
            <a:xfrm flipH="false" flipV="false" rot="0">
              <a:off x="0" y="0"/>
              <a:ext cx="812800" cy="340321"/>
            </a:xfrm>
            <a:custGeom>
              <a:avLst/>
              <a:gdLst/>
              <a:ahLst/>
              <a:cxnLst/>
              <a:rect r="r" b="b" t="t" l="l"/>
              <a:pathLst>
                <a:path h="340321" w="812800">
                  <a:moveTo>
                    <a:pt x="0" y="0"/>
                  </a:moveTo>
                  <a:lnTo>
                    <a:pt x="812800" y="0"/>
                  </a:lnTo>
                  <a:lnTo>
                    <a:pt x="812800" y="340321"/>
                  </a:lnTo>
                  <a:lnTo>
                    <a:pt x="0" y="340321"/>
                  </a:lnTo>
                  <a:close/>
                </a:path>
              </a:pathLst>
            </a:custGeom>
            <a:solidFill>
              <a:srgbClr val="DD6444"/>
            </a:solidFill>
            <a:ln w="38100" cap="sq">
              <a:solidFill>
                <a:srgbClr val="000000"/>
              </a:solidFill>
              <a:prstDash val="solid"/>
              <a:miter/>
            </a:ln>
          </p:spPr>
        </p:sp>
        <p:sp>
          <p:nvSpPr>
            <p:cNvPr name="TextBox 5" id="5"/>
            <p:cNvSpPr txBox="true"/>
            <p:nvPr/>
          </p:nvSpPr>
          <p:spPr>
            <a:xfrm>
              <a:off x="0" y="-57150"/>
              <a:ext cx="812800" cy="397471"/>
            </a:xfrm>
            <a:prstGeom prst="rect">
              <a:avLst/>
            </a:prstGeom>
          </p:spPr>
          <p:txBody>
            <a:bodyPr anchor="ctr" rtlCol="false" tIns="50800" lIns="50800" bIns="50800" rIns="50800"/>
            <a:lstStyle/>
            <a:p>
              <a:pPr algn="ctr">
                <a:lnSpc>
                  <a:spcPts val="3080"/>
                </a:lnSpc>
              </a:pPr>
            </a:p>
          </p:txBody>
        </p:sp>
      </p:grpSp>
      <p:grpSp>
        <p:nvGrpSpPr>
          <p:cNvPr name="Group 6" id="6"/>
          <p:cNvGrpSpPr/>
          <p:nvPr/>
        </p:nvGrpSpPr>
        <p:grpSpPr>
          <a:xfrm rot="0">
            <a:off x="6298542" y="1720111"/>
            <a:ext cx="5753748" cy="7307725"/>
            <a:chOff x="0" y="0"/>
            <a:chExt cx="1515390" cy="1924668"/>
          </a:xfrm>
        </p:grpSpPr>
        <p:sp>
          <p:nvSpPr>
            <p:cNvPr name="Freeform 7" id="7"/>
            <p:cNvSpPr/>
            <p:nvPr/>
          </p:nvSpPr>
          <p:spPr>
            <a:xfrm flipH="false" flipV="false" rot="0">
              <a:off x="0" y="0"/>
              <a:ext cx="1515390" cy="1924668"/>
            </a:xfrm>
            <a:custGeom>
              <a:avLst/>
              <a:gdLst/>
              <a:ahLst/>
              <a:cxnLst/>
              <a:rect r="r" b="b" t="t" l="l"/>
              <a:pathLst>
                <a:path h="1924668" w="1515390">
                  <a:moveTo>
                    <a:pt x="9419" y="0"/>
                  </a:moveTo>
                  <a:lnTo>
                    <a:pt x="1505972" y="0"/>
                  </a:lnTo>
                  <a:cubicBezTo>
                    <a:pt x="1511173" y="0"/>
                    <a:pt x="1515390" y="4217"/>
                    <a:pt x="1515390" y="9419"/>
                  </a:cubicBezTo>
                  <a:lnTo>
                    <a:pt x="1515390" y="1915249"/>
                  </a:lnTo>
                  <a:cubicBezTo>
                    <a:pt x="1515390" y="1917747"/>
                    <a:pt x="1514398" y="1920143"/>
                    <a:pt x="1512632" y="1921909"/>
                  </a:cubicBezTo>
                  <a:cubicBezTo>
                    <a:pt x="1510865" y="1923676"/>
                    <a:pt x="1508470" y="1924668"/>
                    <a:pt x="1505972" y="1924668"/>
                  </a:cubicBezTo>
                  <a:lnTo>
                    <a:pt x="9419" y="1924668"/>
                  </a:lnTo>
                  <a:cubicBezTo>
                    <a:pt x="4217" y="1924668"/>
                    <a:pt x="0" y="1920451"/>
                    <a:pt x="0" y="1915249"/>
                  </a:cubicBezTo>
                  <a:lnTo>
                    <a:pt x="0" y="9419"/>
                  </a:lnTo>
                  <a:cubicBezTo>
                    <a:pt x="0" y="4217"/>
                    <a:pt x="4217" y="0"/>
                    <a:pt x="9419" y="0"/>
                  </a:cubicBezTo>
                  <a:close/>
                </a:path>
              </a:pathLst>
            </a:custGeom>
            <a:solidFill>
              <a:srgbClr val="FFB55C"/>
            </a:solidFill>
            <a:ln w="38100" cap="sq">
              <a:solidFill>
                <a:srgbClr val="000000"/>
              </a:solidFill>
              <a:prstDash val="solid"/>
              <a:miter/>
            </a:ln>
          </p:spPr>
        </p:sp>
        <p:sp>
          <p:nvSpPr>
            <p:cNvPr name="TextBox 8" id="8"/>
            <p:cNvSpPr txBox="true"/>
            <p:nvPr/>
          </p:nvSpPr>
          <p:spPr>
            <a:xfrm>
              <a:off x="0" y="-57150"/>
              <a:ext cx="1515390" cy="1981818"/>
            </a:xfrm>
            <a:prstGeom prst="rect">
              <a:avLst/>
            </a:prstGeom>
          </p:spPr>
          <p:txBody>
            <a:bodyPr anchor="ctr" rtlCol="false" tIns="50800" lIns="50800" bIns="50800" rIns="50800"/>
            <a:lstStyle/>
            <a:p>
              <a:pPr algn="ctr">
                <a:lnSpc>
                  <a:spcPts val="3080"/>
                </a:lnSpc>
              </a:pPr>
            </a:p>
          </p:txBody>
        </p:sp>
      </p:grpSp>
      <p:sp>
        <p:nvSpPr>
          <p:cNvPr name="Freeform 9" id="9"/>
          <p:cNvSpPr/>
          <p:nvPr/>
        </p:nvSpPr>
        <p:spPr>
          <a:xfrm flipH="true" flipV="false" rot="0">
            <a:off x="10030869" y="9213835"/>
            <a:ext cx="8257131" cy="1104391"/>
          </a:xfrm>
          <a:custGeom>
            <a:avLst/>
            <a:gdLst/>
            <a:ahLst/>
            <a:cxnLst/>
            <a:rect r="r" b="b" t="t" l="l"/>
            <a:pathLst>
              <a:path h="1104391" w="8257131">
                <a:moveTo>
                  <a:pt x="8257131" y="0"/>
                </a:moveTo>
                <a:lnTo>
                  <a:pt x="0" y="0"/>
                </a:lnTo>
                <a:lnTo>
                  <a:pt x="0" y="1104391"/>
                </a:lnTo>
                <a:lnTo>
                  <a:pt x="8257131" y="1104391"/>
                </a:lnTo>
                <a:lnTo>
                  <a:pt x="825713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0">
            <a:off x="5506645" y="9497598"/>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5">
              <a:extLst>
                <a:ext uri="{96DAC541-7B7A-43D3-8B79-37D633B846F1}">
                  <asvg:svgBlip xmlns:asvg="http://schemas.microsoft.com/office/drawing/2016/SVG/main" r:embed="rId6"/>
                </a:ext>
              </a:extLst>
            </a:blip>
            <a:stretch>
              <a:fillRect l="-33865" t="-33865" r="0" b="0"/>
            </a:stretch>
          </a:blipFill>
        </p:spPr>
      </p:sp>
      <p:sp>
        <p:nvSpPr>
          <p:cNvPr name="Freeform 11" id="11"/>
          <p:cNvSpPr/>
          <p:nvPr/>
        </p:nvSpPr>
        <p:spPr>
          <a:xfrm flipH="true" flipV="false" rot="0">
            <a:off x="1279024" y="9497598"/>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5">
              <a:extLst>
                <a:ext uri="{96DAC541-7B7A-43D3-8B79-37D633B846F1}">
                  <asvg:svgBlip xmlns:asvg="http://schemas.microsoft.com/office/drawing/2016/SVG/main" r:embed="rId6"/>
                </a:ext>
              </a:extLst>
            </a:blip>
            <a:stretch>
              <a:fillRect l="-33865" t="-33865" r="0" b="0"/>
            </a:stretch>
          </a:blipFill>
        </p:spPr>
      </p:sp>
      <p:sp>
        <p:nvSpPr>
          <p:cNvPr name="Freeform 12" id="12"/>
          <p:cNvSpPr/>
          <p:nvPr/>
        </p:nvSpPr>
        <p:spPr>
          <a:xfrm flipH="true" flipV="false" rot="0">
            <a:off x="0" y="9497598"/>
            <a:ext cx="5902071" cy="789402"/>
          </a:xfrm>
          <a:custGeom>
            <a:avLst/>
            <a:gdLst/>
            <a:ahLst/>
            <a:cxnLst/>
            <a:rect r="r" b="b" t="t" l="l"/>
            <a:pathLst>
              <a:path h="789402" w="5902071">
                <a:moveTo>
                  <a:pt x="5902071" y="0"/>
                </a:moveTo>
                <a:lnTo>
                  <a:pt x="0" y="0"/>
                </a:lnTo>
                <a:lnTo>
                  <a:pt x="0" y="789402"/>
                </a:lnTo>
                <a:lnTo>
                  <a:pt x="5902071" y="789402"/>
                </a:lnTo>
                <a:lnTo>
                  <a:pt x="5902071" y="0"/>
                </a:lnTo>
                <a:close/>
              </a:path>
            </a:pathLst>
          </a:custGeom>
          <a:blipFill>
            <a:blip r:embed="rId7">
              <a:extLst>
                <a:ext uri="{96DAC541-7B7A-43D3-8B79-37D633B846F1}">
                  <asvg:svgBlip xmlns:asvg="http://schemas.microsoft.com/office/drawing/2016/SVG/main" r:embed="rId8"/>
                </a:ext>
              </a:extLst>
            </a:blip>
            <a:stretch>
              <a:fillRect l="-33865" t="-33865" r="0" b="0"/>
            </a:stretch>
          </a:blipFill>
        </p:spPr>
      </p:sp>
      <p:grpSp>
        <p:nvGrpSpPr>
          <p:cNvPr name="Group 13" id="13"/>
          <p:cNvGrpSpPr/>
          <p:nvPr/>
        </p:nvGrpSpPr>
        <p:grpSpPr>
          <a:xfrm rot="0">
            <a:off x="448458" y="417085"/>
            <a:ext cx="373166" cy="1129210"/>
            <a:chOff x="0" y="0"/>
            <a:chExt cx="98282" cy="297405"/>
          </a:xfrm>
        </p:grpSpPr>
        <p:sp>
          <p:nvSpPr>
            <p:cNvPr name="Freeform 14" id="1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15" id="1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grpSp>
        <p:nvGrpSpPr>
          <p:cNvPr name="Group 16" id="16"/>
          <p:cNvGrpSpPr/>
          <p:nvPr/>
        </p:nvGrpSpPr>
        <p:grpSpPr>
          <a:xfrm rot="0">
            <a:off x="448458" y="1720111"/>
            <a:ext cx="5869135" cy="4614415"/>
            <a:chOff x="0" y="0"/>
            <a:chExt cx="909283" cy="714894"/>
          </a:xfrm>
        </p:grpSpPr>
        <p:sp>
          <p:nvSpPr>
            <p:cNvPr name="Freeform 17" id="17"/>
            <p:cNvSpPr/>
            <p:nvPr/>
          </p:nvSpPr>
          <p:spPr>
            <a:xfrm flipH="false" flipV="false" rot="0">
              <a:off x="0" y="0"/>
              <a:ext cx="909283" cy="714894"/>
            </a:xfrm>
            <a:custGeom>
              <a:avLst/>
              <a:gdLst/>
              <a:ahLst/>
              <a:cxnLst/>
              <a:rect r="r" b="b" t="t" l="l"/>
              <a:pathLst>
                <a:path h="714894" w="909283">
                  <a:moveTo>
                    <a:pt x="9234" y="0"/>
                  </a:moveTo>
                  <a:lnTo>
                    <a:pt x="900049" y="0"/>
                  </a:lnTo>
                  <a:cubicBezTo>
                    <a:pt x="905149" y="0"/>
                    <a:pt x="909283" y="4134"/>
                    <a:pt x="909283" y="9234"/>
                  </a:cubicBezTo>
                  <a:lnTo>
                    <a:pt x="909283" y="705660"/>
                  </a:lnTo>
                  <a:cubicBezTo>
                    <a:pt x="909283" y="710760"/>
                    <a:pt x="905149" y="714894"/>
                    <a:pt x="900049" y="714894"/>
                  </a:cubicBezTo>
                  <a:lnTo>
                    <a:pt x="9234" y="714894"/>
                  </a:lnTo>
                  <a:cubicBezTo>
                    <a:pt x="4134" y="714894"/>
                    <a:pt x="0" y="710760"/>
                    <a:pt x="0" y="705660"/>
                  </a:cubicBezTo>
                  <a:lnTo>
                    <a:pt x="0" y="9234"/>
                  </a:lnTo>
                  <a:cubicBezTo>
                    <a:pt x="0" y="4134"/>
                    <a:pt x="4134" y="0"/>
                    <a:pt x="9234" y="0"/>
                  </a:cubicBezTo>
                  <a:close/>
                </a:path>
              </a:pathLst>
            </a:custGeom>
            <a:blipFill>
              <a:blip r:embed="rId9"/>
              <a:stretch>
                <a:fillRect l="-1851" t="0" r="-15973" b="0"/>
              </a:stretch>
            </a:blipFill>
            <a:ln w="38100" cap="sq">
              <a:solidFill>
                <a:srgbClr val="000000"/>
              </a:solidFill>
              <a:prstDash val="solid"/>
              <a:miter/>
            </a:ln>
          </p:spPr>
        </p:sp>
      </p:grpSp>
      <p:grpSp>
        <p:nvGrpSpPr>
          <p:cNvPr name="Group 18" id="18"/>
          <p:cNvGrpSpPr/>
          <p:nvPr/>
        </p:nvGrpSpPr>
        <p:grpSpPr>
          <a:xfrm rot="0">
            <a:off x="12052290" y="1719836"/>
            <a:ext cx="5850085" cy="4611338"/>
            <a:chOff x="0" y="0"/>
            <a:chExt cx="906331" cy="714417"/>
          </a:xfrm>
        </p:grpSpPr>
        <p:sp>
          <p:nvSpPr>
            <p:cNvPr name="Freeform 19" id="19"/>
            <p:cNvSpPr/>
            <p:nvPr/>
          </p:nvSpPr>
          <p:spPr>
            <a:xfrm flipH="false" flipV="false" rot="0">
              <a:off x="0" y="0"/>
              <a:ext cx="906331" cy="714417"/>
            </a:xfrm>
            <a:custGeom>
              <a:avLst/>
              <a:gdLst/>
              <a:ahLst/>
              <a:cxnLst/>
              <a:rect r="r" b="b" t="t" l="l"/>
              <a:pathLst>
                <a:path h="714417" w="906331">
                  <a:moveTo>
                    <a:pt x="9264" y="0"/>
                  </a:moveTo>
                  <a:lnTo>
                    <a:pt x="897068" y="0"/>
                  </a:lnTo>
                  <a:cubicBezTo>
                    <a:pt x="902184" y="0"/>
                    <a:pt x="906331" y="4148"/>
                    <a:pt x="906331" y="9264"/>
                  </a:cubicBezTo>
                  <a:lnTo>
                    <a:pt x="906331" y="705153"/>
                  </a:lnTo>
                  <a:cubicBezTo>
                    <a:pt x="906331" y="710269"/>
                    <a:pt x="902184" y="714417"/>
                    <a:pt x="897068" y="714417"/>
                  </a:cubicBezTo>
                  <a:lnTo>
                    <a:pt x="9264" y="714417"/>
                  </a:lnTo>
                  <a:cubicBezTo>
                    <a:pt x="6807" y="714417"/>
                    <a:pt x="4451" y="713441"/>
                    <a:pt x="2713" y="711704"/>
                  </a:cubicBezTo>
                  <a:cubicBezTo>
                    <a:pt x="976" y="709966"/>
                    <a:pt x="0" y="707610"/>
                    <a:pt x="0" y="705153"/>
                  </a:cubicBezTo>
                  <a:lnTo>
                    <a:pt x="0" y="9264"/>
                  </a:lnTo>
                  <a:cubicBezTo>
                    <a:pt x="0" y="6807"/>
                    <a:pt x="976" y="4451"/>
                    <a:pt x="2713" y="2713"/>
                  </a:cubicBezTo>
                  <a:cubicBezTo>
                    <a:pt x="4451" y="976"/>
                    <a:pt x="6807" y="0"/>
                    <a:pt x="9264" y="0"/>
                  </a:cubicBezTo>
                  <a:close/>
                </a:path>
              </a:pathLst>
            </a:custGeom>
            <a:blipFill>
              <a:blip r:embed="rId10"/>
              <a:stretch>
                <a:fillRect l="-11239" t="0" r="-9573" b="-2113"/>
              </a:stretch>
            </a:blipFill>
          </p:spPr>
        </p:sp>
      </p:grpSp>
      <p:sp>
        <p:nvSpPr>
          <p:cNvPr name="Freeform 20" id="20"/>
          <p:cNvSpPr/>
          <p:nvPr/>
        </p:nvSpPr>
        <p:spPr>
          <a:xfrm flipH="false" flipV="false" rot="0">
            <a:off x="6348114" y="5254043"/>
            <a:ext cx="5654605" cy="3713665"/>
          </a:xfrm>
          <a:custGeom>
            <a:avLst/>
            <a:gdLst/>
            <a:ahLst/>
            <a:cxnLst/>
            <a:rect r="r" b="b" t="t" l="l"/>
            <a:pathLst>
              <a:path h="3713665" w="5654605">
                <a:moveTo>
                  <a:pt x="0" y="0"/>
                </a:moveTo>
                <a:lnTo>
                  <a:pt x="5654605" y="0"/>
                </a:lnTo>
                <a:lnTo>
                  <a:pt x="5654605" y="3713665"/>
                </a:lnTo>
                <a:lnTo>
                  <a:pt x="0" y="3713665"/>
                </a:lnTo>
                <a:lnTo>
                  <a:pt x="0" y="0"/>
                </a:lnTo>
                <a:close/>
              </a:path>
            </a:pathLst>
          </a:custGeom>
          <a:blipFill>
            <a:blip r:embed="rId11"/>
            <a:stretch>
              <a:fillRect l="0" t="0" r="0" b="0"/>
            </a:stretch>
          </a:blipFill>
        </p:spPr>
      </p:sp>
      <p:grpSp>
        <p:nvGrpSpPr>
          <p:cNvPr name="Group 21" id="21"/>
          <p:cNvGrpSpPr/>
          <p:nvPr/>
        </p:nvGrpSpPr>
        <p:grpSpPr>
          <a:xfrm rot="0">
            <a:off x="448458" y="1720111"/>
            <a:ext cx="5850085" cy="4614415"/>
            <a:chOff x="0" y="0"/>
            <a:chExt cx="1540763" cy="1215319"/>
          </a:xfrm>
        </p:grpSpPr>
        <p:sp>
          <p:nvSpPr>
            <p:cNvPr name="Freeform 22" id="22"/>
            <p:cNvSpPr/>
            <p:nvPr/>
          </p:nvSpPr>
          <p:spPr>
            <a:xfrm flipH="false" flipV="false" rot="0">
              <a:off x="0" y="0"/>
              <a:ext cx="1540763" cy="1215319"/>
            </a:xfrm>
            <a:custGeom>
              <a:avLst/>
              <a:gdLst/>
              <a:ahLst/>
              <a:cxnLst/>
              <a:rect r="r" b="b" t="t" l="l"/>
              <a:pathLst>
                <a:path h="1215319" w="1540763">
                  <a:moveTo>
                    <a:pt x="0" y="0"/>
                  </a:moveTo>
                  <a:lnTo>
                    <a:pt x="1540763" y="0"/>
                  </a:lnTo>
                  <a:lnTo>
                    <a:pt x="1540763" y="1215319"/>
                  </a:lnTo>
                  <a:lnTo>
                    <a:pt x="0" y="1215319"/>
                  </a:lnTo>
                  <a:close/>
                </a:path>
              </a:pathLst>
            </a:custGeom>
            <a:solidFill>
              <a:srgbClr val="DD6444">
                <a:alpha val="29804"/>
              </a:srgbClr>
            </a:solidFill>
            <a:ln w="38100" cap="sq">
              <a:solidFill>
                <a:srgbClr val="000000">
                  <a:alpha val="29804"/>
                </a:srgbClr>
              </a:solidFill>
              <a:prstDash val="solid"/>
              <a:miter/>
            </a:ln>
          </p:spPr>
        </p:sp>
        <p:sp>
          <p:nvSpPr>
            <p:cNvPr name="TextBox 23" id="23"/>
            <p:cNvSpPr txBox="true"/>
            <p:nvPr/>
          </p:nvSpPr>
          <p:spPr>
            <a:xfrm>
              <a:off x="0" y="-57150"/>
              <a:ext cx="1540763" cy="1272469"/>
            </a:xfrm>
            <a:prstGeom prst="rect">
              <a:avLst/>
            </a:prstGeom>
          </p:spPr>
          <p:txBody>
            <a:bodyPr anchor="ctr" rtlCol="false" tIns="50800" lIns="50800" bIns="50800" rIns="50800"/>
            <a:lstStyle/>
            <a:p>
              <a:pPr algn="ctr">
                <a:lnSpc>
                  <a:spcPts val="3080"/>
                </a:lnSpc>
              </a:pPr>
            </a:p>
          </p:txBody>
        </p:sp>
      </p:grpSp>
      <p:grpSp>
        <p:nvGrpSpPr>
          <p:cNvPr name="Group 24" id="24"/>
          <p:cNvGrpSpPr/>
          <p:nvPr/>
        </p:nvGrpSpPr>
        <p:grpSpPr>
          <a:xfrm rot="0">
            <a:off x="6317592" y="5304646"/>
            <a:ext cx="5685126" cy="3713665"/>
            <a:chOff x="0" y="0"/>
            <a:chExt cx="1497317" cy="978085"/>
          </a:xfrm>
        </p:grpSpPr>
        <p:sp>
          <p:nvSpPr>
            <p:cNvPr name="Freeform 25" id="25"/>
            <p:cNvSpPr/>
            <p:nvPr/>
          </p:nvSpPr>
          <p:spPr>
            <a:xfrm flipH="false" flipV="false" rot="0">
              <a:off x="0" y="0"/>
              <a:ext cx="1497317" cy="978085"/>
            </a:xfrm>
            <a:custGeom>
              <a:avLst/>
              <a:gdLst/>
              <a:ahLst/>
              <a:cxnLst/>
              <a:rect r="r" b="b" t="t" l="l"/>
              <a:pathLst>
                <a:path h="978085" w="1497317">
                  <a:moveTo>
                    <a:pt x="0" y="0"/>
                  </a:moveTo>
                  <a:lnTo>
                    <a:pt x="1497317" y="0"/>
                  </a:lnTo>
                  <a:lnTo>
                    <a:pt x="1497317" y="978085"/>
                  </a:lnTo>
                  <a:lnTo>
                    <a:pt x="0" y="978085"/>
                  </a:lnTo>
                  <a:close/>
                </a:path>
              </a:pathLst>
            </a:custGeom>
            <a:solidFill>
              <a:srgbClr val="DD6444">
                <a:alpha val="29804"/>
              </a:srgbClr>
            </a:solidFill>
            <a:ln w="38100" cap="sq">
              <a:solidFill>
                <a:srgbClr val="000000">
                  <a:alpha val="29804"/>
                </a:srgbClr>
              </a:solidFill>
              <a:prstDash val="solid"/>
              <a:miter/>
            </a:ln>
          </p:spPr>
        </p:sp>
        <p:sp>
          <p:nvSpPr>
            <p:cNvPr name="TextBox 26" id="26"/>
            <p:cNvSpPr txBox="true"/>
            <p:nvPr/>
          </p:nvSpPr>
          <p:spPr>
            <a:xfrm>
              <a:off x="0" y="-57150"/>
              <a:ext cx="1497317" cy="1035235"/>
            </a:xfrm>
            <a:prstGeom prst="rect">
              <a:avLst/>
            </a:prstGeom>
          </p:spPr>
          <p:txBody>
            <a:bodyPr anchor="ctr" rtlCol="false" tIns="50800" lIns="50800" bIns="50800" rIns="50800"/>
            <a:lstStyle/>
            <a:p>
              <a:pPr algn="ctr">
                <a:lnSpc>
                  <a:spcPts val="3080"/>
                </a:lnSpc>
              </a:pPr>
            </a:p>
          </p:txBody>
        </p:sp>
      </p:grpSp>
      <p:grpSp>
        <p:nvGrpSpPr>
          <p:cNvPr name="Group 27" id="27"/>
          <p:cNvGrpSpPr/>
          <p:nvPr/>
        </p:nvGrpSpPr>
        <p:grpSpPr>
          <a:xfrm rot="0">
            <a:off x="12052290" y="1794935"/>
            <a:ext cx="5850085" cy="721522"/>
            <a:chOff x="0" y="0"/>
            <a:chExt cx="1540763" cy="190030"/>
          </a:xfrm>
        </p:grpSpPr>
        <p:sp>
          <p:nvSpPr>
            <p:cNvPr name="Freeform 28" id="28"/>
            <p:cNvSpPr/>
            <p:nvPr/>
          </p:nvSpPr>
          <p:spPr>
            <a:xfrm flipH="false" flipV="false" rot="0">
              <a:off x="0" y="0"/>
              <a:ext cx="1540763" cy="190031"/>
            </a:xfrm>
            <a:custGeom>
              <a:avLst/>
              <a:gdLst/>
              <a:ahLst/>
              <a:cxnLst/>
              <a:rect r="r" b="b" t="t" l="l"/>
              <a:pathLst>
                <a:path h="190031" w="1540763">
                  <a:moveTo>
                    <a:pt x="0" y="0"/>
                  </a:moveTo>
                  <a:lnTo>
                    <a:pt x="1540763" y="0"/>
                  </a:lnTo>
                  <a:lnTo>
                    <a:pt x="1540763" y="190031"/>
                  </a:lnTo>
                  <a:lnTo>
                    <a:pt x="0" y="190031"/>
                  </a:lnTo>
                  <a:close/>
                </a:path>
              </a:pathLst>
            </a:custGeom>
            <a:solidFill>
              <a:srgbClr val="FFFFFF"/>
            </a:solidFill>
          </p:spPr>
        </p:sp>
        <p:sp>
          <p:nvSpPr>
            <p:cNvPr name="TextBox 29" id="29"/>
            <p:cNvSpPr txBox="true"/>
            <p:nvPr/>
          </p:nvSpPr>
          <p:spPr>
            <a:xfrm>
              <a:off x="0" y="-57150"/>
              <a:ext cx="1540763" cy="247180"/>
            </a:xfrm>
            <a:prstGeom prst="rect">
              <a:avLst/>
            </a:prstGeom>
          </p:spPr>
          <p:txBody>
            <a:bodyPr anchor="ctr" rtlCol="false" tIns="50800" lIns="50800" bIns="50800" rIns="50800"/>
            <a:lstStyle/>
            <a:p>
              <a:pPr algn="ctr">
                <a:lnSpc>
                  <a:spcPts val="3080"/>
                </a:lnSpc>
              </a:pPr>
            </a:p>
          </p:txBody>
        </p:sp>
      </p:grpSp>
      <p:sp>
        <p:nvSpPr>
          <p:cNvPr name="TextBox 30" id="30"/>
          <p:cNvSpPr txBox="true"/>
          <p:nvPr/>
        </p:nvSpPr>
        <p:spPr>
          <a:xfrm rot="0">
            <a:off x="1028700" y="481945"/>
            <a:ext cx="15087577" cy="980440"/>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INTRODUCTION</a:t>
            </a:r>
          </a:p>
        </p:txBody>
      </p:sp>
      <p:sp>
        <p:nvSpPr>
          <p:cNvPr name="TextBox 31" id="31"/>
          <p:cNvSpPr txBox="true"/>
          <p:nvPr/>
        </p:nvSpPr>
        <p:spPr>
          <a:xfrm rot="0">
            <a:off x="12315383" y="6715835"/>
            <a:ext cx="5323899" cy="1734384"/>
          </a:xfrm>
          <a:prstGeom prst="rect">
            <a:avLst/>
          </a:prstGeom>
        </p:spPr>
        <p:txBody>
          <a:bodyPr anchor="t" rtlCol="false" tIns="0" lIns="0" bIns="0" rIns="0">
            <a:spAutoFit/>
          </a:bodyPr>
          <a:lstStyle/>
          <a:p>
            <a:pPr algn="ctr">
              <a:lnSpc>
                <a:spcPts val="4588"/>
              </a:lnSpc>
            </a:pPr>
            <a:r>
              <a:rPr lang="en-US" b="true" sz="3641" spc="123">
                <a:solidFill>
                  <a:srgbClr val="FFFFFF"/>
                </a:solidFill>
                <a:latin typeface="Glacial Indifference Bold"/>
                <a:ea typeface="Glacial Indifference Bold"/>
                <a:cs typeface="Glacial Indifference Bold"/>
                <a:sym typeface="Glacial Indifference Bold"/>
              </a:rPr>
              <a:t>Scattered and Uncentralized Management</a:t>
            </a:r>
          </a:p>
        </p:txBody>
      </p:sp>
      <p:sp>
        <p:nvSpPr>
          <p:cNvPr name="TextBox 32" id="32"/>
          <p:cNvSpPr txBox="true"/>
          <p:nvPr/>
        </p:nvSpPr>
        <p:spPr>
          <a:xfrm rot="0">
            <a:off x="6481058" y="2487882"/>
            <a:ext cx="5358194" cy="2193798"/>
          </a:xfrm>
          <a:prstGeom prst="rect">
            <a:avLst/>
          </a:prstGeom>
        </p:spPr>
        <p:txBody>
          <a:bodyPr anchor="t" rtlCol="false" tIns="0" lIns="0" bIns="0" rIns="0">
            <a:spAutoFit/>
          </a:bodyPr>
          <a:lstStyle/>
          <a:p>
            <a:pPr algn="ctr">
              <a:lnSpc>
                <a:spcPts val="5795"/>
              </a:lnSpc>
            </a:pPr>
            <a:r>
              <a:rPr lang="en-US" b="true" sz="4599" spc="156">
                <a:solidFill>
                  <a:srgbClr val="231F20"/>
                </a:solidFill>
                <a:latin typeface="Glacial Indifference Bold"/>
                <a:ea typeface="Glacial Indifference Bold"/>
                <a:cs typeface="Glacial Indifference Bold"/>
                <a:sym typeface="Glacial Indifference Bold"/>
              </a:rPr>
              <a:t>Lack of Real-Time Availability Information</a:t>
            </a:r>
          </a:p>
        </p:txBody>
      </p:sp>
      <p:grpSp>
        <p:nvGrpSpPr>
          <p:cNvPr name="Group 33" id="33"/>
          <p:cNvGrpSpPr/>
          <p:nvPr/>
        </p:nvGrpSpPr>
        <p:grpSpPr>
          <a:xfrm rot="0">
            <a:off x="12052290" y="1720111"/>
            <a:ext cx="5850085" cy="4614724"/>
            <a:chOff x="0" y="0"/>
            <a:chExt cx="1540763" cy="1215401"/>
          </a:xfrm>
        </p:grpSpPr>
        <p:sp>
          <p:nvSpPr>
            <p:cNvPr name="Freeform 34" id="34"/>
            <p:cNvSpPr/>
            <p:nvPr/>
          </p:nvSpPr>
          <p:spPr>
            <a:xfrm flipH="false" flipV="false" rot="0">
              <a:off x="0" y="0"/>
              <a:ext cx="1540763" cy="1215401"/>
            </a:xfrm>
            <a:custGeom>
              <a:avLst/>
              <a:gdLst/>
              <a:ahLst/>
              <a:cxnLst/>
              <a:rect r="r" b="b" t="t" l="l"/>
              <a:pathLst>
                <a:path h="1215401" w="1540763">
                  <a:moveTo>
                    <a:pt x="0" y="0"/>
                  </a:moveTo>
                  <a:lnTo>
                    <a:pt x="1540763" y="0"/>
                  </a:lnTo>
                  <a:lnTo>
                    <a:pt x="1540763" y="1215401"/>
                  </a:lnTo>
                  <a:lnTo>
                    <a:pt x="0" y="1215401"/>
                  </a:lnTo>
                  <a:close/>
                </a:path>
              </a:pathLst>
            </a:custGeom>
            <a:solidFill>
              <a:srgbClr val="DD6444">
                <a:alpha val="29804"/>
              </a:srgbClr>
            </a:solidFill>
            <a:ln w="38100" cap="sq">
              <a:solidFill>
                <a:srgbClr val="000000">
                  <a:alpha val="29804"/>
                </a:srgbClr>
              </a:solidFill>
              <a:prstDash val="solid"/>
              <a:miter/>
            </a:ln>
          </p:spPr>
        </p:sp>
        <p:sp>
          <p:nvSpPr>
            <p:cNvPr name="TextBox 35" id="35"/>
            <p:cNvSpPr txBox="true"/>
            <p:nvPr/>
          </p:nvSpPr>
          <p:spPr>
            <a:xfrm>
              <a:off x="0" y="-57150"/>
              <a:ext cx="1540763" cy="1272551"/>
            </a:xfrm>
            <a:prstGeom prst="rect">
              <a:avLst/>
            </a:prstGeom>
          </p:spPr>
          <p:txBody>
            <a:bodyPr anchor="ctr" rtlCol="false" tIns="50800" lIns="50800" bIns="50800" rIns="50800"/>
            <a:lstStyle/>
            <a:p>
              <a:pPr algn="ctr">
                <a:lnSpc>
                  <a:spcPts val="3080"/>
                </a:lnSpc>
              </a:pPr>
            </a:p>
          </p:txBody>
        </p:sp>
      </p:grpSp>
      <p:sp>
        <p:nvSpPr>
          <p:cNvPr name="TextBox 36" id="36"/>
          <p:cNvSpPr txBox="true"/>
          <p:nvPr/>
        </p:nvSpPr>
        <p:spPr>
          <a:xfrm rot="0">
            <a:off x="626023" y="7082301"/>
            <a:ext cx="5358194" cy="1460373"/>
          </a:xfrm>
          <a:prstGeom prst="rect">
            <a:avLst/>
          </a:prstGeom>
        </p:spPr>
        <p:txBody>
          <a:bodyPr anchor="t" rtlCol="false" tIns="0" lIns="0" bIns="0" rIns="0">
            <a:spAutoFit/>
          </a:bodyPr>
          <a:lstStyle/>
          <a:p>
            <a:pPr algn="ctr">
              <a:lnSpc>
                <a:spcPts val="5795"/>
              </a:lnSpc>
            </a:pPr>
            <a:r>
              <a:rPr lang="en-US" b="true" sz="4599" spc="156">
                <a:solidFill>
                  <a:srgbClr val="FFFFFF"/>
                </a:solidFill>
                <a:latin typeface="Glacial Indifference Bold"/>
                <a:ea typeface="Glacial Indifference Bold"/>
                <a:cs typeface="Glacial Indifference Bold"/>
                <a:sym typeface="Glacial Indifference Bold"/>
              </a:rPr>
              <a:t>Manual Booking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448458" y="417085"/>
            <a:ext cx="373166" cy="1129210"/>
            <a:chOff x="0" y="0"/>
            <a:chExt cx="98282" cy="297405"/>
          </a:xfrm>
        </p:grpSpPr>
        <p:sp>
          <p:nvSpPr>
            <p:cNvPr name="Freeform 4" id="4"/>
            <p:cNvSpPr/>
            <p:nvPr/>
          </p:nvSpPr>
          <p:spPr>
            <a:xfrm flipH="false" flipV="false" rot="0">
              <a:off x="0" y="0"/>
              <a:ext cx="98282" cy="297405"/>
            </a:xfrm>
            <a:custGeom>
              <a:avLst/>
              <a:gdLst/>
              <a:ahLst/>
              <a:cxnLst/>
              <a:rect r="r" b="b" t="t" l="l"/>
              <a:pathLst>
                <a:path h="297405" w="98282">
                  <a:moveTo>
                    <a:pt x="0" y="0"/>
                  </a:moveTo>
                  <a:lnTo>
                    <a:pt x="98282" y="0"/>
                  </a:lnTo>
                  <a:lnTo>
                    <a:pt x="98282" y="297405"/>
                  </a:lnTo>
                  <a:lnTo>
                    <a:pt x="0" y="297405"/>
                  </a:lnTo>
                  <a:close/>
                </a:path>
              </a:pathLst>
            </a:custGeom>
            <a:solidFill>
              <a:srgbClr val="DD6444"/>
            </a:solidFill>
          </p:spPr>
        </p:sp>
        <p:sp>
          <p:nvSpPr>
            <p:cNvPr name="TextBox 5" id="5"/>
            <p:cNvSpPr txBox="true"/>
            <p:nvPr/>
          </p:nvSpPr>
          <p:spPr>
            <a:xfrm>
              <a:off x="0" y="-57150"/>
              <a:ext cx="98282" cy="354555"/>
            </a:xfrm>
            <a:prstGeom prst="rect">
              <a:avLst/>
            </a:prstGeom>
          </p:spPr>
          <p:txBody>
            <a:bodyPr anchor="ctr" rtlCol="false" tIns="50800" lIns="50800" bIns="50800" rIns="50800"/>
            <a:lstStyle/>
            <a:p>
              <a:pPr algn="ctr">
                <a:lnSpc>
                  <a:spcPts val="3080"/>
                </a:lnSpc>
              </a:pPr>
            </a:p>
          </p:txBody>
        </p:sp>
      </p:grpSp>
      <p:sp>
        <p:nvSpPr>
          <p:cNvPr name="Freeform 6" id="6"/>
          <p:cNvSpPr/>
          <p:nvPr/>
        </p:nvSpPr>
        <p:spPr>
          <a:xfrm flipH="false" flipV="false" rot="0">
            <a:off x="14374622" y="2330881"/>
            <a:ext cx="6696577" cy="6696577"/>
          </a:xfrm>
          <a:custGeom>
            <a:avLst/>
            <a:gdLst/>
            <a:ahLst/>
            <a:cxnLst/>
            <a:rect r="r" b="b" t="t" l="l"/>
            <a:pathLst>
              <a:path h="6696577" w="6696577">
                <a:moveTo>
                  <a:pt x="0" y="0"/>
                </a:moveTo>
                <a:lnTo>
                  <a:pt x="6696577" y="0"/>
                </a:lnTo>
                <a:lnTo>
                  <a:pt x="6696577" y="6696578"/>
                </a:lnTo>
                <a:lnTo>
                  <a:pt x="0" y="6696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2100040"/>
            <a:ext cx="4873371" cy="7158260"/>
            <a:chOff x="0" y="0"/>
            <a:chExt cx="1283522" cy="1885303"/>
          </a:xfrm>
        </p:grpSpPr>
        <p:sp>
          <p:nvSpPr>
            <p:cNvPr name="Freeform 8" id="8"/>
            <p:cNvSpPr/>
            <p:nvPr/>
          </p:nvSpPr>
          <p:spPr>
            <a:xfrm flipH="false" flipV="false" rot="0">
              <a:off x="0" y="0"/>
              <a:ext cx="1283522" cy="1885303"/>
            </a:xfrm>
            <a:custGeom>
              <a:avLst/>
              <a:gdLst/>
              <a:ahLst/>
              <a:cxnLst/>
              <a:rect r="r" b="b" t="t" l="l"/>
              <a:pathLst>
                <a:path h="1885303" w="1283522">
                  <a:moveTo>
                    <a:pt x="0" y="0"/>
                  </a:moveTo>
                  <a:lnTo>
                    <a:pt x="1283522" y="0"/>
                  </a:lnTo>
                  <a:lnTo>
                    <a:pt x="1283522" y="1885303"/>
                  </a:lnTo>
                  <a:lnTo>
                    <a:pt x="0" y="1885303"/>
                  </a:lnTo>
                  <a:close/>
                </a:path>
              </a:pathLst>
            </a:custGeom>
            <a:solidFill>
              <a:srgbClr val="DD6444"/>
            </a:solidFill>
            <a:ln w="38100" cap="sq">
              <a:solidFill>
                <a:srgbClr val="000000"/>
              </a:solidFill>
              <a:prstDash val="solid"/>
              <a:miter/>
            </a:ln>
          </p:spPr>
        </p:sp>
        <p:sp>
          <p:nvSpPr>
            <p:cNvPr name="TextBox 9" id="9"/>
            <p:cNvSpPr txBox="true"/>
            <p:nvPr/>
          </p:nvSpPr>
          <p:spPr>
            <a:xfrm>
              <a:off x="0" y="-57150"/>
              <a:ext cx="1283522" cy="1942453"/>
            </a:xfrm>
            <a:prstGeom prst="rect">
              <a:avLst/>
            </a:prstGeom>
          </p:spPr>
          <p:txBody>
            <a:bodyPr anchor="ctr" rtlCol="false" tIns="50800" lIns="50800" bIns="50800" rIns="50800"/>
            <a:lstStyle/>
            <a:p>
              <a:pPr algn="ctr">
                <a:lnSpc>
                  <a:spcPts val="3080"/>
                </a:lnSpc>
              </a:pPr>
            </a:p>
          </p:txBody>
        </p:sp>
      </p:grpSp>
      <p:sp>
        <p:nvSpPr>
          <p:cNvPr name="TextBox 10" id="10"/>
          <p:cNvSpPr txBox="true"/>
          <p:nvPr/>
        </p:nvSpPr>
        <p:spPr>
          <a:xfrm rot="0">
            <a:off x="1208109" y="4912141"/>
            <a:ext cx="4514554" cy="1553107"/>
          </a:xfrm>
          <a:prstGeom prst="rect">
            <a:avLst/>
          </a:prstGeom>
        </p:spPr>
        <p:txBody>
          <a:bodyPr anchor="t" rtlCol="false" tIns="0" lIns="0" bIns="0" rIns="0">
            <a:spAutoFit/>
          </a:bodyPr>
          <a:lstStyle/>
          <a:p>
            <a:pPr algn="ctr">
              <a:lnSpc>
                <a:spcPts val="5928"/>
              </a:lnSpc>
            </a:pPr>
            <a:r>
              <a:rPr lang="en-US" b="true" sz="5389">
                <a:solidFill>
                  <a:srgbClr val="FFFFFF"/>
                </a:solidFill>
                <a:latin typeface="Arimo Bold"/>
                <a:ea typeface="Arimo Bold"/>
                <a:cs typeface="Arimo Bold"/>
                <a:sym typeface="Arimo Bold"/>
              </a:rPr>
              <a:t>GENERAL OBJECTIVES</a:t>
            </a:r>
          </a:p>
        </p:txBody>
      </p:sp>
      <p:grpSp>
        <p:nvGrpSpPr>
          <p:cNvPr name="Group 11" id="11"/>
          <p:cNvGrpSpPr/>
          <p:nvPr/>
        </p:nvGrpSpPr>
        <p:grpSpPr>
          <a:xfrm rot="0">
            <a:off x="5902071" y="2100040"/>
            <a:ext cx="11357229" cy="7158260"/>
            <a:chOff x="0" y="0"/>
            <a:chExt cx="2991204" cy="1885303"/>
          </a:xfrm>
        </p:grpSpPr>
        <p:sp>
          <p:nvSpPr>
            <p:cNvPr name="Freeform 12" id="12"/>
            <p:cNvSpPr/>
            <p:nvPr/>
          </p:nvSpPr>
          <p:spPr>
            <a:xfrm flipH="false" flipV="false" rot="0">
              <a:off x="0" y="0"/>
              <a:ext cx="2991204" cy="1885303"/>
            </a:xfrm>
            <a:custGeom>
              <a:avLst/>
              <a:gdLst/>
              <a:ahLst/>
              <a:cxnLst/>
              <a:rect r="r" b="b" t="t" l="l"/>
              <a:pathLst>
                <a:path h="1885303" w="2991204">
                  <a:moveTo>
                    <a:pt x="0" y="0"/>
                  </a:moveTo>
                  <a:lnTo>
                    <a:pt x="2991204" y="0"/>
                  </a:lnTo>
                  <a:lnTo>
                    <a:pt x="2991204" y="1885303"/>
                  </a:lnTo>
                  <a:lnTo>
                    <a:pt x="0" y="1885303"/>
                  </a:lnTo>
                  <a:close/>
                </a:path>
              </a:pathLst>
            </a:custGeom>
            <a:solidFill>
              <a:srgbClr val="FBE2B7"/>
            </a:solidFill>
            <a:ln cap="sq">
              <a:noFill/>
              <a:prstDash val="solid"/>
              <a:miter/>
            </a:ln>
          </p:spPr>
        </p:sp>
        <p:sp>
          <p:nvSpPr>
            <p:cNvPr name="TextBox 13" id="13"/>
            <p:cNvSpPr txBox="true"/>
            <p:nvPr/>
          </p:nvSpPr>
          <p:spPr>
            <a:xfrm>
              <a:off x="0" y="-57150"/>
              <a:ext cx="2991204" cy="1942453"/>
            </a:xfrm>
            <a:prstGeom prst="rect">
              <a:avLst/>
            </a:prstGeom>
          </p:spPr>
          <p:txBody>
            <a:bodyPr anchor="ctr" rtlCol="false" tIns="50800" lIns="50800" bIns="50800" rIns="50800"/>
            <a:lstStyle/>
            <a:p>
              <a:pPr algn="ctr">
                <a:lnSpc>
                  <a:spcPts val="3080"/>
                </a:lnSpc>
              </a:pPr>
            </a:p>
          </p:txBody>
        </p:sp>
      </p:grpSp>
      <p:sp>
        <p:nvSpPr>
          <p:cNvPr name="Freeform 14" id="14"/>
          <p:cNvSpPr/>
          <p:nvPr/>
        </p:nvSpPr>
        <p:spPr>
          <a:xfrm flipH="false" flipV="false" rot="0">
            <a:off x="5902071" y="2100040"/>
            <a:ext cx="11357229" cy="7158260"/>
          </a:xfrm>
          <a:custGeom>
            <a:avLst/>
            <a:gdLst/>
            <a:ahLst/>
            <a:cxnLst/>
            <a:rect r="r" b="b" t="t" l="l"/>
            <a:pathLst>
              <a:path h="7158260" w="11357229">
                <a:moveTo>
                  <a:pt x="0" y="0"/>
                </a:moveTo>
                <a:lnTo>
                  <a:pt x="11357229" y="0"/>
                </a:lnTo>
                <a:lnTo>
                  <a:pt x="11357229" y="7158260"/>
                </a:lnTo>
                <a:lnTo>
                  <a:pt x="0" y="7158260"/>
                </a:lnTo>
                <a:lnTo>
                  <a:pt x="0" y="0"/>
                </a:lnTo>
                <a:close/>
              </a:path>
            </a:pathLst>
          </a:custGeom>
          <a:blipFill>
            <a:blip r:embed="rId5">
              <a:alphaModFix amt="20999"/>
            </a:blip>
            <a:stretch>
              <a:fillRect l="0" t="-2853" r="0" b="-2853"/>
            </a:stretch>
          </a:blipFill>
          <a:ln cap="sq">
            <a:noFill/>
            <a:prstDash val="solid"/>
            <a:miter/>
          </a:ln>
        </p:spPr>
      </p:sp>
      <p:sp>
        <p:nvSpPr>
          <p:cNvPr name="TextBox 15" id="15"/>
          <p:cNvSpPr txBox="true"/>
          <p:nvPr/>
        </p:nvSpPr>
        <p:spPr>
          <a:xfrm rot="0">
            <a:off x="1028700" y="481945"/>
            <a:ext cx="15087577" cy="980393"/>
          </a:xfrm>
          <a:prstGeom prst="rect">
            <a:avLst/>
          </a:prstGeom>
        </p:spPr>
        <p:txBody>
          <a:bodyPr anchor="t" rtlCol="false" tIns="0" lIns="0" bIns="0" rIns="0">
            <a:spAutoFit/>
          </a:bodyPr>
          <a:lstStyle/>
          <a:p>
            <a:pPr algn="l">
              <a:lnSpc>
                <a:spcPts val="7369"/>
              </a:lnSpc>
            </a:pPr>
            <a:r>
              <a:rPr lang="en-US" sz="6699" b="true">
                <a:solidFill>
                  <a:srgbClr val="8D8787"/>
                </a:solidFill>
                <a:latin typeface="Arimo Bold"/>
                <a:ea typeface="Arimo Bold"/>
                <a:cs typeface="Arimo Bold"/>
                <a:sym typeface="Arimo Bold"/>
              </a:rPr>
              <a:t>OBJECTIVES OF THE STUDY</a:t>
            </a:r>
          </a:p>
        </p:txBody>
      </p:sp>
      <p:grpSp>
        <p:nvGrpSpPr>
          <p:cNvPr name="Group 16" id="16"/>
          <p:cNvGrpSpPr/>
          <p:nvPr/>
        </p:nvGrpSpPr>
        <p:grpSpPr>
          <a:xfrm rot="0">
            <a:off x="6778524" y="3024070"/>
            <a:ext cx="9604322" cy="5310201"/>
            <a:chOff x="0" y="0"/>
            <a:chExt cx="2529533" cy="1398571"/>
          </a:xfrm>
        </p:grpSpPr>
        <p:sp>
          <p:nvSpPr>
            <p:cNvPr name="Freeform 17" id="17"/>
            <p:cNvSpPr/>
            <p:nvPr/>
          </p:nvSpPr>
          <p:spPr>
            <a:xfrm flipH="false" flipV="false" rot="0">
              <a:off x="0" y="0"/>
              <a:ext cx="2529533" cy="1398571"/>
            </a:xfrm>
            <a:custGeom>
              <a:avLst/>
              <a:gdLst/>
              <a:ahLst/>
              <a:cxnLst/>
              <a:rect r="r" b="b" t="t" l="l"/>
              <a:pathLst>
                <a:path h="1398571" w="2529533">
                  <a:moveTo>
                    <a:pt x="41110" y="0"/>
                  </a:moveTo>
                  <a:lnTo>
                    <a:pt x="2488423" y="0"/>
                  </a:lnTo>
                  <a:cubicBezTo>
                    <a:pt x="2511128" y="0"/>
                    <a:pt x="2529533" y="18406"/>
                    <a:pt x="2529533" y="41110"/>
                  </a:cubicBezTo>
                  <a:lnTo>
                    <a:pt x="2529533" y="1357461"/>
                  </a:lnTo>
                  <a:cubicBezTo>
                    <a:pt x="2529533" y="1380166"/>
                    <a:pt x="2511128" y="1398571"/>
                    <a:pt x="2488423" y="1398571"/>
                  </a:cubicBezTo>
                  <a:lnTo>
                    <a:pt x="41110" y="1398571"/>
                  </a:lnTo>
                  <a:cubicBezTo>
                    <a:pt x="18406" y="1398571"/>
                    <a:pt x="0" y="1380166"/>
                    <a:pt x="0" y="1357461"/>
                  </a:cubicBezTo>
                  <a:lnTo>
                    <a:pt x="0" y="41110"/>
                  </a:lnTo>
                  <a:cubicBezTo>
                    <a:pt x="0" y="18406"/>
                    <a:pt x="18406" y="0"/>
                    <a:pt x="41110" y="0"/>
                  </a:cubicBezTo>
                  <a:close/>
                </a:path>
              </a:pathLst>
            </a:custGeom>
            <a:solidFill>
              <a:srgbClr val="EBEBE8">
                <a:alpha val="67843"/>
              </a:srgbClr>
            </a:solidFill>
            <a:ln cap="rnd">
              <a:noFill/>
              <a:prstDash val="solid"/>
              <a:round/>
            </a:ln>
          </p:spPr>
        </p:sp>
        <p:sp>
          <p:nvSpPr>
            <p:cNvPr name="TextBox 18" id="18"/>
            <p:cNvSpPr txBox="true"/>
            <p:nvPr/>
          </p:nvSpPr>
          <p:spPr>
            <a:xfrm>
              <a:off x="0" y="-57150"/>
              <a:ext cx="2529533" cy="1455721"/>
            </a:xfrm>
            <a:prstGeom prst="rect">
              <a:avLst/>
            </a:prstGeom>
          </p:spPr>
          <p:txBody>
            <a:bodyPr anchor="ctr" rtlCol="false" tIns="50800" lIns="50800" bIns="50800" rIns="50800"/>
            <a:lstStyle/>
            <a:p>
              <a:pPr algn="ctr">
                <a:lnSpc>
                  <a:spcPts val="3080"/>
                </a:lnSpc>
              </a:pPr>
            </a:p>
          </p:txBody>
        </p:sp>
      </p:grpSp>
      <p:sp>
        <p:nvSpPr>
          <p:cNvPr name="TextBox 19" id="19"/>
          <p:cNvSpPr txBox="true"/>
          <p:nvPr/>
        </p:nvSpPr>
        <p:spPr>
          <a:xfrm rot="0">
            <a:off x="7149325" y="3993951"/>
            <a:ext cx="8862722" cy="3408845"/>
          </a:xfrm>
          <a:prstGeom prst="rect">
            <a:avLst/>
          </a:prstGeom>
        </p:spPr>
        <p:txBody>
          <a:bodyPr anchor="t" rtlCol="false" tIns="0" lIns="0" bIns="0" rIns="0">
            <a:spAutoFit/>
          </a:bodyPr>
          <a:lstStyle/>
          <a:p>
            <a:pPr algn="just">
              <a:lnSpc>
                <a:spcPts val="5384"/>
              </a:lnSpc>
            </a:pPr>
            <a:r>
              <a:rPr lang="en-US" sz="4894">
                <a:solidFill>
                  <a:srgbClr val="000000"/>
                </a:solidFill>
                <a:latin typeface="MediaPro"/>
                <a:ea typeface="MediaPro"/>
                <a:cs typeface="MediaPro"/>
                <a:sym typeface="MediaPro"/>
              </a:rPr>
              <a:t>To develop “CoZone”, a web-based reservation system that manages coworking spaces, catering to clients who need occasional access to professional work environments.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sp>
        <p:nvSpPr>
          <p:cNvPr name="TextBox 3" id="3"/>
          <p:cNvSpPr txBox="true"/>
          <p:nvPr/>
        </p:nvSpPr>
        <p:spPr>
          <a:xfrm rot="0">
            <a:off x="1538471" y="3997706"/>
            <a:ext cx="15211058" cy="2158238"/>
          </a:xfrm>
          <a:prstGeom prst="rect">
            <a:avLst/>
          </a:prstGeom>
        </p:spPr>
        <p:txBody>
          <a:bodyPr anchor="t" rtlCol="false" tIns="0" lIns="0" bIns="0" rIns="0">
            <a:spAutoFit/>
          </a:bodyPr>
          <a:lstStyle/>
          <a:p>
            <a:pPr algn="ctr">
              <a:lnSpc>
                <a:spcPts val="16890"/>
              </a:lnSpc>
            </a:pPr>
            <a:r>
              <a:rPr lang="en-US" b="true" sz="13299">
                <a:solidFill>
                  <a:srgbClr val="DD6444"/>
                </a:solidFill>
                <a:latin typeface="Arimo Bold"/>
                <a:ea typeface="Arimo Bold"/>
                <a:cs typeface="Arimo Bold"/>
                <a:sym typeface="Arimo Bold"/>
              </a:rPr>
              <a:t>METHODOLOGY</a:t>
            </a:r>
          </a:p>
        </p:txBody>
      </p:sp>
      <p:sp>
        <p:nvSpPr>
          <p:cNvPr name="Freeform 4" id="4"/>
          <p:cNvSpPr/>
          <p:nvPr/>
        </p:nvSpPr>
        <p:spPr>
          <a:xfrm flipH="false" flipV="false" rot="0">
            <a:off x="-4109085" y="6182767"/>
            <a:ext cx="7448131" cy="7448131"/>
          </a:xfrm>
          <a:custGeom>
            <a:avLst/>
            <a:gdLst/>
            <a:ahLst/>
            <a:cxnLst/>
            <a:rect r="r" b="b" t="t" l="l"/>
            <a:pathLst>
              <a:path h="7448131" w="7448131">
                <a:moveTo>
                  <a:pt x="0" y="0"/>
                </a:moveTo>
                <a:lnTo>
                  <a:pt x="7448131" y="0"/>
                </a:lnTo>
                <a:lnTo>
                  <a:pt x="7448131" y="7448131"/>
                </a:lnTo>
                <a:lnTo>
                  <a:pt x="0" y="74481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78794" y="-3724065"/>
            <a:ext cx="7448131" cy="7448131"/>
          </a:xfrm>
          <a:custGeom>
            <a:avLst/>
            <a:gdLst/>
            <a:ahLst/>
            <a:cxnLst/>
            <a:rect r="r" b="b" t="t" l="l"/>
            <a:pathLst>
              <a:path h="7448131" w="7448131">
                <a:moveTo>
                  <a:pt x="0" y="0"/>
                </a:moveTo>
                <a:lnTo>
                  <a:pt x="7448131" y="0"/>
                </a:lnTo>
                <a:lnTo>
                  <a:pt x="7448131" y="7448130"/>
                </a:lnTo>
                <a:lnTo>
                  <a:pt x="0" y="74481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454118" y="1551222"/>
            <a:ext cx="1379763" cy="1379763"/>
          </a:xfrm>
          <a:custGeom>
            <a:avLst/>
            <a:gdLst/>
            <a:ahLst/>
            <a:cxnLst/>
            <a:rect r="r" b="b" t="t" l="l"/>
            <a:pathLst>
              <a:path h="1379763" w="1379763">
                <a:moveTo>
                  <a:pt x="0" y="0"/>
                </a:moveTo>
                <a:lnTo>
                  <a:pt x="1379764" y="0"/>
                </a:lnTo>
                <a:lnTo>
                  <a:pt x="1379764" y="1379763"/>
                </a:lnTo>
                <a:lnTo>
                  <a:pt x="0" y="1379763"/>
                </a:lnTo>
                <a:lnTo>
                  <a:pt x="0" y="0"/>
                </a:lnTo>
                <a:close/>
              </a:path>
            </a:pathLst>
          </a:custGeom>
          <a:blipFill>
            <a:blip r:embed="rId7">
              <a:alphaModFix amt="29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12640" y="-2332933"/>
            <a:ext cx="5576451" cy="5576451"/>
          </a:xfrm>
          <a:custGeom>
            <a:avLst/>
            <a:gdLst/>
            <a:ahLst/>
            <a:cxnLst/>
            <a:rect r="r" b="b" t="t" l="l"/>
            <a:pathLst>
              <a:path h="5576451" w="5576451">
                <a:moveTo>
                  <a:pt x="0" y="0"/>
                </a:moveTo>
                <a:lnTo>
                  <a:pt x="5576451" y="0"/>
                </a:lnTo>
                <a:lnTo>
                  <a:pt x="5576451" y="5576451"/>
                </a:lnTo>
                <a:lnTo>
                  <a:pt x="0" y="5576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516551"/>
            <a:ext cx="12267924" cy="6900707"/>
          </a:xfrm>
          <a:custGeom>
            <a:avLst/>
            <a:gdLst/>
            <a:ahLst/>
            <a:cxnLst/>
            <a:rect r="r" b="b" t="t" l="l"/>
            <a:pathLst>
              <a:path h="6900707" w="12267924">
                <a:moveTo>
                  <a:pt x="0" y="0"/>
                </a:moveTo>
                <a:lnTo>
                  <a:pt x="12267924" y="0"/>
                </a:lnTo>
                <a:lnTo>
                  <a:pt x="12267924" y="6900707"/>
                </a:lnTo>
                <a:lnTo>
                  <a:pt x="0" y="6900707"/>
                </a:lnTo>
                <a:lnTo>
                  <a:pt x="0" y="0"/>
                </a:lnTo>
                <a:close/>
              </a:path>
            </a:pathLst>
          </a:custGeom>
          <a:blipFill>
            <a:blip r:embed="rId4"/>
            <a:stretch>
              <a:fillRect l="0" t="0" r="0" b="0"/>
            </a:stretch>
          </a:blipFill>
          <a:ln cap="sq">
            <a:noFill/>
            <a:prstDash val="solid"/>
            <a:miter/>
          </a:ln>
        </p:spPr>
      </p:sp>
      <p:sp>
        <p:nvSpPr>
          <p:cNvPr name="TextBox 4" id="4"/>
          <p:cNvSpPr txBox="true"/>
          <p:nvPr/>
        </p:nvSpPr>
        <p:spPr>
          <a:xfrm rot="0">
            <a:off x="12823237" y="3996093"/>
            <a:ext cx="4932921" cy="3839718"/>
          </a:xfrm>
          <a:prstGeom prst="rect">
            <a:avLst/>
          </a:prstGeom>
        </p:spPr>
        <p:txBody>
          <a:bodyPr anchor="t" rtlCol="false" tIns="0" lIns="0" bIns="0" rIns="0">
            <a:spAutoFit/>
          </a:bodyPr>
          <a:lstStyle/>
          <a:p>
            <a:pPr algn="l">
              <a:lnSpc>
                <a:spcPts val="9999"/>
              </a:lnSpc>
            </a:pPr>
            <a:r>
              <a:rPr lang="en-US" sz="9090" b="true">
                <a:solidFill>
                  <a:srgbClr val="DD6444"/>
                </a:solidFill>
                <a:latin typeface="MediaPro Medium"/>
                <a:ea typeface="MediaPro Medium"/>
                <a:cs typeface="MediaPro Medium"/>
                <a:sym typeface="MediaPro Medium"/>
              </a:rPr>
              <a:t>AGILE “SCRUM” DIAGRAM</a:t>
            </a:r>
          </a:p>
        </p:txBody>
      </p:sp>
      <p:grpSp>
        <p:nvGrpSpPr>
          <p:cNvPr name="Group 5" id="5"/>
          <p:cNvGrpSpPr/>
          <p:nvPr/>
        </p:nvGrpSpPr>
        <p:grpSpPr>
          <a:xfrm rot="0">
            <a:off x="0" y="0"/>
            <a:ext cx="7710474" cy="1198049"/>
            <a:chOff x="0" y="0"/>
            <a:chExt cx="10280632" cy="1597399"/>
          </a:xfrm>
        </p:grpSpPr>
        <p:grpSp>
          <p:nvGrpSpPr>
            <p:cNvPr name="Group 6" id="6"/>
            <p:cNvGrpSpPr/>
            <p:nvPr/>
          </p:nvGrpSpPr>
          <p:grpSpPr>
            <a:xfrm rot="0">
              <a:off x="0" y="0"/>
              <a:ext cx="10280632" cy="1597399"/>
              <a:chOff x="0" y="0"/>
              <a:chExt cx="3246130" cy="504382"/>
            </a:xfrm>
          </p:grpSpPr>
          <p:sp>
            <p:nvSpPr>
              <p:cNvPr name="Freeform 7" id="7"/>
              <p:cNvSpPr/>
              <p:nvPr/>
            </p:nvSpPr>
            <p:spPr>
              <a:xfrm flipH="false" flipV="false" rot="0">
                <a:off x="0" y="0"/>
                <a:ext cx="3246130" cy="504382"/>
              </a:xfrm>
              <a:custGeom>
                <a:avLst/>
                <a:gdLst/>
                <a:ahLst/>
                <a:cxnLst/>
                <a:rect r="r" b="b" t="t" l="l"/>
                <a:pathLst>
                  <a:path h="504382" w="3246130">
                    <a:moveTo>
                      <a:pt x="0" y="0"/>
                    </a:moveTo>
                    <a:lnTo>
                      <a:pt x="3246130" y="0"/>
                    </a:lnTo>
                    <a:lnTo>
                      <a:pt x="3246130" y="504382"/>
                    </a:lnTo>
                    <a:lnTo>
                      <a:pt x="0" y="504382"/>
                    </a:lnTo>
                    <a:close/>
                  </a:path>
                </a:pathLst>
              </a:custGeom>
              <a:solidFill>
                <a:srgbClr val="DD6444"/>
              </a:solidFill>
            </p:spPr>
          </p:sp>
          <p:sp>
            <p:nvSpPr>
              <p:cNvPr name="TextBox 8" id="8"/>
              <p:cNvSpPr txBox="true"/>
              <p:nvPr/>
            </p:nvSpPr>
            <p:spPr>
              <a:xfrm>
                <a:off x="0" y="-57150"/>
                <a:ext cx="3246130" cy="561532"/>
              </a:xfrm>
              <a:prstGeom prst="rect">
                <a:avLst/>
              </a:prstGeom>
            </p:spPr>
            <p:txBody>
              <a:bodyPr anchor="ctr" rtlCol="false" tIns="50800" lIns="50800" bIns="50800" rIns="50800"/>
              <a:lstStyle/>
              <a:p>
                <a:pPr algn="ctr">
                  <a:lnSpc>
                    <a:spcPts val="3080"/>
                  </a:lnSpc>
                </a:pPr>
              </a:p>
            </p:txBody>
          </p:sp>
        </p:grpSp>
        <p:sp>
          <p:nvSpPr>
            <p:cNvPr name="TextBox 9" id="9"/>
            <p:cNvSpPr txBox="true"/>
            <p:nvPr/>
          </p:nvSpPr>
          <p:spPr>
            <a:xfrm rot="0">
              <a:off x="881953" y="385345"/>
              <a:ext cx="9398678" cy="836234"/>
            </a:xfrm>
            <a:prstGeom prst="rect">
              <a:avLst/>
            </a:prstGeom>
          </p:spPr>
          <p:txBody>
            <a:bodyPr anchor="t" rtlCol="false" tIns="0" lIns="0" bIns="0" rIns="0">
              <a:spAutoFit/>
            </a:bodyPr>
            <a:lstStyle/>
            <a:p>
              <a:pPr algn="just">
                <a:lnSpc>
                  <a:spcPts val="4610"/>
                </a:lnSpc>
              </a:pPr>
              <a:r>
                <a:rPr lang="en-US" b="true" sz="4191">
                  <a:solidFill>
                    <a:srgbClr val="FFFFFF"/>
                  </a:solidFill>
                  <a:latin typeface="Arimo Bold"/>
                  <a:ea typeface="Arimo Bold"/>
                  <a:cs typeface="Arimo Bold"/>
                  <a:sym typeface="Arimo Bold"/>
                </a:rPr>
                <a:t>PROJECT DESIGN</a:t>
              </a:r>
            </a:p>
          </p:txBody>
        </p:sp>
      </p:grpSp>
      <p:grpSp>
        <p:nvGrpSpPr>
          <p:cNvPr name="Group 10" id="10"/>
          <p:cNvGrpSpPr/>
          <p:nvPr/>
        </p:nvGrpSpPr>
        <p:grpSpPr>
          <a:xfrm rot="0">
            <a:off x="0" y="9734804"/>
            <a:ext cx="18288000" cy="1104391"/>
            <a:chOff x="0" y="0"/>
            <a:chExt cx="24384000" cy="1472522"/>
          </a:xfrm>
        </p:grpSpPr>
        <p:sp>
          <p:nvSpPr>
            <p:cNvPr name="Freeform 11" id="11"/>
            <p:cNvSpPr/>
            <p:nvPr/>
          </p:nvSpPr>
          <p:spPr>
            <a:xfrm flipH="true" flipV="false" rot="0">
              <a:off x="13374492" y="0"/>
              <a:ext cx="11009508" cy="1472522"/>
            </a:xfrm>
            <a:custGeom>
              <a:avLst/>
              <a:gdLst/>
              <a:ahLst/>
              <a:cxnLst/>
              <a:rect r="r" b="b" t="t" l="l"/>
              <a:pathLst>
                <a:path h="1472522" w="11009508">
                  <a:moveTo>
                    <a:pt x="11009508" y="0"/>
                  </a:moveTo>
                  <a:lnTo>
                    <a:pt x="0" y="0"/>
                  </a:lnTo>
                  <a:lnTo>
                    <a:pt x="0" y="1472522"/>
                  </a:lnTo>
                  <a:lnTo>
                    <a:pt x="11009508" y="1472522"/>
                  </a:lnTo>
                  <a:lnTo>
                    <a:pt x="1100950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7342193"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5">
                <a:extLst>
                  <a:ext uri="{96DAC541-7B7A-43D3-8B79-37D633B846F1}">
                    <asvg:svgBlip xmlns:asvg="http://schemas.microsoft.com/office/drawing/2016/SVG/main" r:embed="rId6"/>
                  </a:ext>
                </a:extLst>
              </a:blip>
              <a:stretch>
                <a:fillRect l="-33865" t="-33865" r="0" b="0"/>
              </a:stretch>
            </a:blipFill>
          </p:spPr>
        </p:sp>
        <p:sp>
          <p:nvSpPr>
            <p:cNvPr name="Freeform 13" id="13"/>
            <p:cNvSpPr/>
            <p:nvPr/>
          </p:nvSpPr>
          <p:spPr>
            <a:xfrm flipH="true" flipV="false" rot="0">
              <a:off x="1705366"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5">
                <a:extLst>
                  <a:ext uri="{96DAC541-7B7A-43D3-8B79-37D633B846F1}">
                    <asvg:svgBlip xmlns:asvg="http://schemas.microsoft.com/office/drawing/2016/SVG/main" r:embed="rId6"/>
                  </a:ext>
                </a:extLst>
              </a:blip>
              <a:stretch>
                <a:fillRect l="-33865" t="-33865" r="0" b="0"/>
              </a:stretch>
            </a:blipFill>
          </p:spPr>
        </p:sp>
        <p:sp>
          <p:nvSpPr>
            <p:cNvPr name="Freeform 14" id="14"/>
            <p:cNvSpPr/>
            <p:nvPr/>
          </p:nvSpPr>
          <p:spPr>
            <a:xfrm flipH="true" flipV="false" rot="0">
              <a:off x="0" y="378350"/>
              <a:ext cx="7869428" cy="1052536"/>
            </a:xfrm>
            <a:custGeom>
              <a:avLst/>
              <a:gdLst/>
              <a:ahLst/>
              <a:cxnLst/>
              <a:rect r="r" b="b" t="t" l="l"/>
              <a:pathLst>
                <a:path h="1052536" w="7869428">
                  <a:moveTo>
                    <a:pt x="7869428" y="0"/>
                  </a:moveTo>
                  <a:lnTo>
                    <a:pt x="0" y="0"/>
                  </a:lnTo>
                  <a:lnTo>
                    <a:pt x="0" y="1052536"/>
                  </a:lnTo>
                  <a:lnTo>
                    <a:pt x="7869428" y="1052536"/>
                  </a:lnTo>
                  <a:lnTo>
                    <a:pt x="7869428" y="0"/>
                  </a:lnTo>
                  <a:close/>
                </a:path>
              </a:pathLst>
            </a:custGeom>
            <a:blipFill>
              <a:blip r:embed="rId5">
                <a:extLst>
                  <a:ext uri="{96DAC541-7B7A-43D3-8B79-37D633B846F1}">
                    <asvg:svgBlip xmlns:asvg="http://schemas.microsoft.com/office/drawing/2016/SVG/main" r:embed="rId6"/>
                  </a:ext>
                </a:extLst>
              </a:blip>
              <a:stretch>
                <a:fillRect l="-33865" t="-33865"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DAGG4k5xCXo</dc:identifier>
  <dcterms:modified xsi:type="dcterms:W3CDTF">2011-08-01T06:04:30Z</dcterms:modified>
  <cp:revision>1</cp:revision>
  <dc:title>PRESENTATION - COZONE</dc:title>
</cp:coreProperties>
</file>